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20" r:id="rId2"/>
    <p:sldId id="282" r:id="rId3"/>
    <p:sldId id="283" r:id="rId4"/>
    <p:sldId id="287" r:id="rId5"/>
    <p:sldId id="290" r:id="rId6"/>
    <p:sldId id="292" r:id="rId7"/>
    <p:sldId id="284" r:id="rId8"/>
    <p:sldId id="295" r:id="rId9"/>
    <p:sldId id="296" r:id="rId10"/>
    <p:sldId id="311" r:id="rId11"/>
    <p:sldId id="306" r:id="rId12"/>
    <p:sldId id="315" r:id="rId13"/>
    <p:sldId id="316" r:id="rId14"/>
    <p:sldId id="317" r:id="rId15"/>
    <p:sldId id="318" r:id="rId16"/>
    <p:sldId id="319" r:id="rId17"/>
    <p:sldId id="307" r:id="rId18"/>
    <p:sldId id="304" r:id="rId19"/>
    <p:sldId id="305" r:id="rId20"/>
    <p:sldId id="314" r:id="rId21"/>
    <p:sldId id="297" r:id="rId22"/>
    <p:sldId id="322" r:id="rId23"/>
    <p:sldId id="32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Шуршун" initials="Ш" lastIdx="1" clrIdx="0">
    <p:extLst>
      <p:ext uri="{19B8F6BF-5375-455C-9EA6-DF929625EA0E}">
        <p15:presenceInfo xmlns:p15="http://schemas.microsoft.com/office/powerpoint/2012/main" userId="9519a65b71df552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ECFF"/>
    <a:srgbClr val="DBEEF4"/>
    <a:srgbClr val="E7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91923" autoAdjust="0"/>
  </p:normalViewPr>
  <p:slideViewPr>
    <p:cSldViewPr>
      <p:cViewPr varScale="1">
        <p:scale>
          <a:sx n="106" d="100"/>
          <a:sy n="106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3T22:36:03.090" idx="1">
    <p:pos x="2635" y="3479"/>
    <p:text>а</p:text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E8119-0EEF-49B8-B595-DE8D856D40AE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6826E-E11A-43C8-A3C1-9EC1D795B9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229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babiki.ru/blog/interesting/36565.html" TargetMode="External"/><Relationship Id="rId3" Type="http://schemas.openxmlformats.org/officeDocument/2006/relationships/hyperlink" Target="https://www.babyblog.ru/community/post/fiesta/3047181" TargetMode="External"/><Relationship Id="rId7" Type="http://schemas.openxmlformats.org/officeDocument/2006/relationships/hyperlink" Target="https://www.babyblog.ru/tags/tag/1329" TargetMode="External"/><Relationship Id="rId2" Type="http://schemas.openxmlformats.org/officeDocument/2006/relationships/hyperlink" Target="http://www.bbc.com/russian/uk/2015/12/151225_uk_queen_christmas_message_201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gblog.ru/christmas-symbols-and-traditions" TargetMode="External"/><Relationship Id="rId5" Type="http://schemas.openxmlformats.org/officeDocument/2006/relationships/hyperlink" Target="https://www.syl.ru/article/167556/new_rojdestvo-v-anglii-traditsii-simvolyi-istoriya-kak-otmechayut-rojdestvo-v-anglii" TargetMode="External"/><Relationship Id="rId4" Type="http://schemas.openxmlformats.org/officeDocument/2006/relationships/hyperlink" Target="http://www.liveinternet.ru/users/lviza_neo/post140914186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0722" name="Picture 2" descr="http://3.bp.blogspot.com/-2jRlBblcJ5o/UJtEm2zTLSI/AAAAAAABOKM/nR8BFuGcHj4/s1600/1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38179" y="0"/>
            <a:ext cx="1307306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676168" y="4752555"/>
            <a:ext cx="5717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Автор: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учитель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английского языка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Какошкина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Инна Михайловна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6199" y="1740041"/>
            <a:ext cx="7358114" cy="193899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Рождество в Великобритании</a:t>
            </a:r>
            <a:endParaRPr lang="ru-RU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7" descr="n122jq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643182"/>
            <a:ext cx="142872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zhenskiyray.ru/wp-content/uploads/2011/12/venok31-e1322942530557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65" y="4005064"/>
            <a:ext cx="296735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2.bp.blogspot.com/-6eOg656ahq8/UJtE15CrIlI/AAAAAAABOKU/5K_C2A0h17w/s1600/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0"/>
            <a:ext cx="7679434" cy="18573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238178" y="0"/>
            <a:ext cx="9382178" cy="6858000"/>
            <a:chOff x="-238179" y="0"/>
            <a:chExt cx="9382178" cy="6858000"/>
          </a:xfrm>
        </p:grpSpPr>
        <p:pic>
          <p:nvPicPr>
            <p:cNvPr id="3" name="Рисунок 2" descr="фон.jpg"/>
            <p:cNvPicPr>
              <a:picLocks noChangeAspect="1"/>
            </p:cNvPicPr>
            <p:nvPr/>
          </p:nvPicPr>
          <p:blipFill>
            <a:blip r:embed="rId2" cstate="print">
              <a:lum bright="20000"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  <p:pic>
          <p:nvPicPr>
            <p:cNvPr id="4" name="Picture 2" descr="http://2.bp.blogspot.com/-6eOg656ahq8/UJtE15CrIlI/AAAAAAABOKU/5K_C2A0h17w/s1600/14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0"/>
              <a:ext cx="7679434" cy="2054249"/>
            </a:xfrm>
            <a:prstGeom prst="rect">
              <a:avLst/>
            </a:prstGeom>
            <a:noFill/>
          </p:spPr>
        </p:pic>
        <p:pic>
          <p:nvPicPr>
            <p:cNvPr id="5" name="Picture 2" descr="http://3.bp.blogspot.com/-2jRlBblcJ5o/UJtEm2zTLSI/AAAAAAABOKM/nR8BFuGcHj4/s1600/13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38179" y="0"/>
              <a:ext cx="1307306" cy="6858000"/>
            </a:xfrm>
            <a:prstGeom prst="rect">
              <a:avLst/>
            </a:prstGeom>
            <a:noFill/>
          </p:spPr>
        </p:pic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1000100" y="428604"/>
            <a:ext cx="7886700" cy="927120"/>
          </a:xfrm>
          <a:prstGeom prst="rect">
            <a:avLst/>
          </a:prstGeom>
          <a:solidFill>
            <a:srgbClr val="C5E0B4">
              <a:alpha val="90195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Santa Claus </a:t>
            </a:r>
            <a:r>
              <a:rPr kumimoji="0" lang="ru-RU" alt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(Санта Клаус)</a:t>
            </a: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857224" y="2071678"/>
            <a:ext cx="7929618" cy="415498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ночь перед Рождеством приходит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Санта 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SantaClaus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или Дед Мороз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Father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Christmas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Рождественский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Дед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 Традиционно британцы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спользовали героя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Father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Christmas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 в наши дни американский Санта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Клаус стал более популярным.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Интересно, что первоначально костюм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Деда Мороза был зеленого цвета.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Красным он стал в 1930-х годах 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благодаря компании «Кока-колла».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3476600"/>
            <a:ext cx="2359053" cy="314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Рисунок 15" descr="http://www.manager.ro/dbimg/images/another-inspiration-for-modern-day-santa-comes-from-englands-father-christmas-who-worn-green-and-lived-at-the-north-pole.jpg"/>
          <p:cNvPicPr/>
          <p:nvPr/>
        </p:nvPicPr>
        <p:blipFill>
          <a:blip r:embed="rId6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7111">
            <a:off x="6554513" y="1410481"/>
            <a:ext cx="2243043" cy="22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238178" y="0"/>
            <a:ext cx="9382178" cy="6858000"/>
            <a:chOff x="-238179" y="0"/>
            <a:chExt cx="9382178" cy="6858000"/>
          </a:xfrm>
        </p:grpSpPr>
        <p:pic>
          <p:nvPicPr>
            <p:cNvPr id="3" name="Рисунок 2" descr="фон.jpg"/>
            <p:cNvPicPr>
              <a:picLocks noChangeAspect="1"/>
            </p:cNvPicPr>
            <p:nvPr/>
          </p:nvPicPr>
          <p:blipFill>
            <a:blip r:embed="rId2" cstate="print">
              <a:lum bright="20000"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  <p:pic>
          <p:nvPicPr>
            <p:cNvPr id="4" name="Picture 2" descr="http://2.bp.blogspot.com/-6eOg656ahq8/UJtE15CrIlI/AAAAAAABOKU/5K_C2A0h17w/s1600/14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0"/>
              <a:ext cx="7679434" cy="2054249"/>
            </a:xfrm>
            <a:prstGeom prst="rect">
              <a:avLst/>
            </a:prstGeom>
            <a:noFill/>
          </p:spPr>
        </p:pic>
        <p:pic>
          <p:nvPicPr>
            <p:cNvPr id="5" name="Picture 2" descr="http://3.bp.blogspot.com/-2jRlBblcJ5o/UJtEm2zTLSI/AAAAAAABOKM/nR8BFuGcHj4/s1600/13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38179" y="0"/>
              <a:ext cx="1307306" cy="6858000"/>
            </a:xfrm>
            <a:prstGeom prst="rect">
              <a:avLst/>
            </a:prstGeom>
            <a:noFill/>
          </p:spPr>
        </p:pic>
      </p:grpSp>
      <p:sp>
        <p:nvSpPr>
          <p:cNvPr id="12" name="Прямоугольник 11"/>
          <p:cNvSpPr/>
          <p:nvPr/>
        </p:nvSpPr>
        <p:spPr>
          <a:xfrm>
            <a:off x="1000068" y="1964353"/>
            <a:ext cx="4357750" cy="1384995"/>
          </a:xfrm>
          <a:prstGeom prst="rect">
            <a:avLst/>
          </a:prstGeom>
          <a:solidFill>
            <a:srgbClr val="DBEEF4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Arial" pitchFamily="34" charset="0"/>
                <a:cs typeface="Arial" pitchFamily="34" charset="0"/>
              </a:rPr>
              <a:t>Существует обычай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складывать подарки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в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Рождественский носок.</a:t>
            </a:r>
            <a:endParaRPr lang="ru-RU" sz="2800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1538" y="285728"/>
            <a:ext cx="7314606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Christmas 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sto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king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(Рождественский носок)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3" descr="P0106311b?nanos=770&amp;qlt=75,0&amp;resMode=sharp&amp;op_usm=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1643050"/>
            <a:ext cx="3207870" cy="271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http://img2.vashgorod.ru/uploads/images/news/t5/f20028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3929066"/>
            <a:ext cx="300039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4143372" y="4429132"/>
            <a:ext cx="4786314" cy="2246769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latin typeface="Arial" pitchFamily="34" charset="0"/>
                <a:ea typeface="Times New Roman"/>
                <a:cs typeface="Arial" pitchFamily="34" charset="0"/>
              </a:rPr>
              <a:t>В Рождественский сочельник на камин вывешивают носки и чулки в надежде, что «туда что-нибудь упадет».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238178" y="0"/>
            <a:ext cx="9382178" cy="6858000"/>
            <a:chOff x="-238179" y="0"/>
            <a:chExt cx="9382178" cy="6858000"/>
          </a:xfrm>
        </p:grpSpPr>
        <p:pic>
          <p:nvPicPr>
            <p:cNvPr id="3" name="Рисунок 2" descr="фон.jpg"/>
            <p:cNvPicPr>
              <a:picLocks noChangeAspect="1"/>
            </p:cNvPicPr>
            <p:nvPr/>
          </p:nvPicPr>
          <p:blipFill>
            <a:blip r:embed="rId2" cstate="print">
              <a:lum bright="20000"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  <p:pic>
          <p:nvPicPr>
            <p:cNvPr id="4" name="Picture 2" descr="http://2.bp.blogspot.com/-6eOg656ahq8/UJtE15CrIlI/AAAAAAABOKU/5K_C2A0h17w/s1600/14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0"/>
              <a:ext cx="7679434" cy="2054249"/>
            </a:xfrm>
            <a:prstGeom prst="rect">
              <a:avLst/>
            </a:prstGeom>
            <a:noFill/>
          </p:spPr>
        </p:pic>
        <p:pic>
          <p:nvPicPr>
            <p:cNvPr id="5" name="Picture 2" descr="http://3.bp.blogspot.com/-2jRlBblcJ5o/UJtEm2zTLSI/AAAAAAABOKM/nR8BFuGcHj4/s1600/13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38179" y="0"/>
              <a:ext cx="1307306" cy="6858000"/>
            </a:xfrm>
            <a:prstGeom prst="rect">
              <a:avLst/>
            </a:prstGeom>
            <a:noFill/>
          </p:spPr>
        </p:pic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1857356" y="571480"/>
            <a:ext cx="5114932" cy="1143000"/>
          </a:xfrm>
          <a:prstGeom prst="rect">
            <a:avLst/>
          </a:prstGeom>
          <a:solidFill>
            <a:srgbClr val="C5E0B4">
              <a:alpha val="90195"/>
            </a:srgb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</a:t>
            </a:r>
            <a:r>
              <a:rPr kumimoji="0" lang="en-US" alt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hurch</a:t>
            </a:r>
            <a:r>
              <a:rPr kumimoji="0" lang="en-US" alt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service</a:t>
            </a:r>
            <a:r>
              <a:rPr kumimoji="0" lang="ru-RU" alt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br>
              <a:rPr kumimoji="0" lang="ru-RU" alt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alt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(служба в церкви)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000100" y="1928802"/>
            <a:ext cx="5643602" cy="3539430"/>
          </a:xfrm>
          <a:prstGeom prst="rect">
            <a:avLst/>
          </a:prstGeom>
          <a:solidFill>
            <a:srgbClr val="CCFFCC">
              <a:alpha val="58038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2800" dirty="0">
                <a:latin typeface="Arial" pitchFamily="34" charset="0"/>
                <a:cs typeface="Arial" pitchFamily="34" charset="0"/>
              </a:rPr>
              <a:t>В Британии в 1551 году был издан закон, по которому каждый житель должен в день Рождества </a:t>
            </a:r>
            <a:endParaRPr lang="ru-RU" alt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посетить службу</a:t>
            </a:r>
          </a:p>
          <a:p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800" dirty="0">
                <a:latin typeface="Arial" pitchFamily="34" charset="0"/>
                <a:cs typeface="Arial" pitchFamily="34" charset="0"/>
              </a:rPr>
              <a:t>в церкви,  </a:t>
            </a: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и при</a:t>
            </a:r>
          </a:p>
          <a:p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800" dirty="0">
                <a:latin typeface="Arial" pitchFamily="34" charset="0"/>
                <a:cs typeface="Arial" pitchFamily="34" charset="0"/>
              </a:rPr>
              <a:t>этом  прийти </a:t>
            </a:r>
            <a:endParaRPr lang="ru-RU" alt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пешком</a:t>
            </a:r>
            <a:r>
              <a:rPr lang="ru-RU" altLang="ru-RU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3286124"/>
            <a:ext cx="5019625" cy="333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238178" y="0"/>
            <a:ext cx="9382178" cy="6858000"/>
            <a:chOff x="-238179" y="0"/>
            <a:chExt cx="9382178" cy="6858000"/>
          </a:xfrm>
        </p:grpSpPr>
        <p:pic>
          <p:nvPicPr>
            <p:cNvPr id="3" name="Рисунок 2" descr="фон.jpg"/>
            <p:cNvPicPr>
              <a:picLocks noChangeAspect="1"/>
            </p:cNvPicPr>
            <p:nvPr/>
          </p:nvPicPr>
          <p:blipFill>
            <a:blip r:embed="rId2" cstate="print">
              <a:lum bright="20000"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  <p:pic>
          <p:nvPicPr>
            <p:cNvPr id="4" name="Picture 2" descr="http://2.bp.blogspot.com/-6eOg656ahq8/UJtE15CrIlI/AAAAAAABOKU/5K_C2A0h17w/s1600/14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0"/>
              <a:ext cx="7679434" cy="2054249"/>
            </a:xfrm>
            <a:prstGeom prst="rect">
              <a:avLst/>
            </a:prstGeom>
            <a:noFill/>
          </p:spPr>
        </p:pic>
        <p:pic>
          <p:nvPicPr>
            <p:cNvPr id="5" name="Picture 2" descr="http://3.bp.blogspot.com/-2jRlBblcJ5o/UJtEm2zTLSI/AAAAAAABOKM/nR8BFuGcHj4/s1600/13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38179" y="0"/>
              <a:ext cx="1307306" cy="6858000"/>
            </a:xfrm>
            <a:prstGeom prst="rect">
              <a:avLst/>
            </a:prstGeom>
            <a:noFill/>
          </p:spPr>
        </p:pic>
      </p:grp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1"/>
          <a:stretch>
            <a:fillRect/>
          </a:stretch>
        </p:blipFill>
        <p:spPr bwMode="auto">
          <a:xfrm rot="326330">
            <a:off x="5400513" y="1443146"/>
            <a:ext cx="344103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142976" y="2071678"/>
            <a:ext cx="4464496" cy="4401205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Перед тем как сесть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за праздничный рождественский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стол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все члены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семьи «хлопают» специальную хлопушку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latin typeface="Arial" pitchFamily="34" charset="0"/>
                <a:cs typeface="Arial" pitchFamily="34" charset="0"/>
              </a:rPr>
              <a:t>Кристмас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err="1">
                <a:latin typeface="Arial" pitchFamily="34" charset="0"/>
                <a:cs typeface="Arial" pitchFamily="34" charset="0"/>
              </a:rPr>
              <a:t>Крэкер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Christmas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Cracker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), внутри которой находятся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поздравления и небольшие подарки.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1538" y="428604"/>
            <a:ext cx="7522256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Christmas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Cracker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(Рождественская хлопушка) 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Английское Рождество - крекер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4357694"/>
            <a:ext cx="3258561" cy="211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238178" y="0"/>
            <a:ext cx="9382178" cy="6858000"/>
            <a:chOff x="-238179" y="0"/>
            <a:chExt cx="9382178" cy="6858000"/>
          </a:xfrm>
        </p:grpSpPr>
        <p:pic>
          <p:nvPicPr>
            <p:cNvPr id="3" name="Рисунок 2" descr="фон.jpg"/>
            <p:cNvPicPr>
              <a:picLocks noChangeAspect="1"/>
            </p:cNvPicPr>
            <p:nvPr/>
          </p:nvPicPr>
          <p:blipFill>
            <a:blip r:embed="rId2" cstate="print">
              <a:lum bright="20000"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  <p:pic>
          <p:nvPicPr>
            <p:cNvPr id="4" name="Picture 2" descr="http://2.bp.blogspot.com/-6eOg656ahq8/UJtE15CrIlI/AAAAAAABOKU/5K_C2A0h17w/s1600/14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0"/>
              <a:ext cx="7679434" cy="2054249"/>
            </a:xfrm>
            <a:prstGeom prst="rect">
              <a:avLst/>
            </a:prstGeom>
            <a:noFill/>
          </p:spPr>
        </p:pic>
        <p:pic>
          <p:nvPicPr>
            <p:cNvPr id="5" name="Picture 2" descr="http://3.bp.blogspot.com/-2jRlBblcJ5o/UJtEm2zTLSI/AAAAAAABOKM/nR8BFuGcHj4/s1600/13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38179" y="0"/>
              <a:ext cx="1307306" cy="6858000"/>
            </a:xfrm>
            <a:prstGeom prst="rect">
              <a:avLst/>
            </a:prstGeom>
            <a:noFill/>
          </p:spPr>
        </p:pic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1571604" y="428604"/>
            <a:ext cx="6508767" cy="1262084"/>
          </a:xfrm>
          <a:prstGeom prst="rect">
            <a:avLst/>
          </a:prstGeom>
          <a:solidFill>
            <a:schemeClr val="accent5">
              <a:lumMod val="20000"/>
              <a:lumOff val="80000"/>
              <a:alpha val="90195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Christmas</a:t>
            </a: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ru-RU" alt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Dinner</a:t>
            </a: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ru-RU" alt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(Рождественский обед)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85786" y="1857364"/>
            <a:ext cx="4786346" cy="2308324"/>
          </a:xfrm>
          <a:prstGeom prst="rect">
            <a:avLst/>
          </a:prstGeom>
          <a:solidFill>
            <a:srgbClr val="CCFFCC">
              <a:alpha val="58038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dirty="0" err="1">
                <a:latin typeface="Arial" pitchFamily="34" charset="0"/>
                <a:cs typeface="Arial" pitchFamily="34" charset="0"/>
              </a:rPr>
              <a:t>Christmas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dirty="0" err="1">
                <a:latin typeface="Arial" pitchFamily="34" charset="0"/>
                <a:cs typeface="Arial" pitchFamily="34" charset="0"/>
              </a:rPr>
              <a:t>pudding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– (Рождественский 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пудинг) - хозяйки кладут в тесто серебряную монету, нашедший ее будет удачлив весь год и его желание обязательно сбудется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42976" y="4500570"/>
            <a:ext cx="7786774" cy="2123658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Плум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- пудинг (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plum-pudding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) - десерт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с изюмом, черносливом, миндалем, медом, ванилью и другими специями. Пудинг готовили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всем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семейством. При приготовлении каждый член семейства загадывал желание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 descr="https://im1-tub-ru.yandex.net/i?id=7b618cc7e9c2dc37cc7bdf1c2536dd29&amp;n=33&amp;h=215&amp;w=32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1857364"/>
            <a:ext cx="3031778" cy="2571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238178" y="0"/>
            <a:ext cx="9382178" cy="6858000"/>
            <a:chOff x="-238179" y="0"/>
            <a:chExt cx="9382178" cy="6858000"/>
          </a:xfrm>
        </p:grpSpPr>
        <p:pic>
          <p:nvPicPr>
            <p:cNvPr id="3" name="Рисунок 2" descr="фон.jpg"/>
            <p:cNvPicPr>
              <a:picLocks noChangeAspect="1"/>
            </p:cNvPicPr>
            <p:nvPr/>
          </p:nvPicPr>
          <p:blipFill>
            <a:blip r:embed="rId2" cstate="print">
              <a:lum bright="20000"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  <p:pic>
          <p:nvPicPr>
            <p:cNvPr id="4" name="Picture 2" descr="http://2.bp.blogspot.com/-6eOg656ahq8/UJtE15CrIlI/AAAAAAABOKU/5K_C2A0h17w/s1600/14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0"/>
              <a:ext cx="7679434" cy="2054249"/>
            </a:xfrm>
            <a:prstGeom prst="rect">
              <a:avLst/>
            </a:prstGeom>
            <a:noFill/>
          </p:spPr>
        </p:pic>
        <p:pic>
          <p:nvPicPr>
            <p:cNvPr id="5" name="Picture 2" descr="http://3.bp.blogspot.com/-2jRlBblcJ5o/UJtEm2zTLSI/AAAAAAABOKM/nR8BFuGcHj4/s1600/13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38179" y="0"/>
              <a:ext cx="1307306" cy="6858000"/>
            </a:xfrm>
            <a:prstGeom prst="rect">
              <a:avLst/>
            </a:prstGeom>
            <a:noFill/>
          </p:spPr>
        </p:pic>
      </p:grp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357554" y="5072074"/>
            <a:ext cx="5600713" cy="1384995"/>
          </a:xfrm>
          <a:prstGeom prst="rect">
            <a:avLst/>
          </a:prstGeom>
          <a:solidFill>
            <a:srgbClr val="CCFFCC">
              <a:alpha val="56078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2800" dirty="0">
                <a:latin typeface="Arial" pitchFamily="34" charset="0"/>
                <a:cs typeface="Arial" pitchFamily="34" charset="0"/>
              </a:rPr>
              <a:t>О </a:t>
            </a: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Рождественской индейке </a:t>
            </a:r>
            <a:r>
              <a:rPr lang="ru-RU" altLang="ru-RU" sz="2800" dirty="0">
                <a:latin typeface="Arial" pitchFamily="34" charset="0"/>
                <a:cs typeface="Arial" pitchFamily="34" charset="0"/>
              </a:rPr>
              <a:t>говорят: </a:t>
            </a:r>
            <a:r>
              <a:rPr lang="ru-RU" alt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altLang="ru-RU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ru-RU" alt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bigger</a:t>
            </a:r>
            <a:r>
              <a:rPr lang="ru-RU" alt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ru-RU" alt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better</a:t>
            </a:r>
            <a:r>
              <a:rPr lang="ru-RU" alt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– «чем </a:t>
            </a:r>
            <a:r>
              <a:rPr lang="ru-RU" altLang="ru-RU" sz="2800" dirty="0">
                <a:latin typeface="Arial" pitchFamily="34" charset="0"/>
                <a:cs typeface="Arial" pitchFamily="34" charset="0"/>
              </a:rPr>
              <a:t>больше, тем </a:t>
            </a: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лучше» </a:t>
            </a:r>
            <a:endParaRPr lang="ru-RU" alt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1643050"/>
            <a:ext cx="3960440" cy="2677656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Главное  блюдо английского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рождественского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стола -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индейка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под соусом из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крыжовника или клюквы.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8" descr="1264082694_roast_turkey_and_mashed_potatoes_1600x120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4714884"/>
            <a:ext cx="2286016" cy="171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 descr="https://im0-tub-ru.yandex.net/i?id=42baeeab109f9ce049498295ac2015ef&amp;n=33&amp;h=215&amp;w=3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85926"/>
            <a:ext cx="435771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571604" y="428604"/>
            <a:ext cx="6508767" cy="1262084"/>
          </a:xfrm>
          <a:prstGeom prst="rect">
            <a:avLst/>
          </a:prstGeom>
          <a:solidFill>
            <a:srgbClr val="C5E0B4">
              <a:alpha val="90195"/>
            </a:srgb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Christmas</a:t>
            </a: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ru-RU" alt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Dinner</a:t>
            </a: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ru-RU" alt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(Рождественский обед)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238178" y="0"/>
            <a:ext cx="9382178" cy="6858000"/>
            <a:chOff x="-238179" y="0"/>
            <a:chExt cx="9382178" cy="6858000"/>
          </a:xfrm>
        </p:grpSpPr>
        <p:pic>
          <p:nvPicPr>
            <p:cNvPr id="3" name="Рисунок 2" descr="фон.jpg"/>
            <p:cNvPicPr>
              <a:picLocks noChangeAspect="1"/>
            </p:cNvPicPr>
            <p:nvPr/>
          </p:nvPicPr>
          <p:blipFill>
            <a:blip r:embed="rId2" cstate="print">
              <a:lum bright="20000"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  <p:pic>
          <p:nvPicPr>
            <p:cNvPr id="4" name="Picture 2" descr="http://2.bp.blogspot.com/-6eOg656ahq8/UJtE15CrIlI/AAAAAAABOKU/5K_C2A0h17w/s1600/14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0"/>
              <a:ext cx="7679434" cy="2054249"/>
            </a:xfrm>
            <a:prstGeom prst="rect">
              <a:avLst/>
            </a:prstGeom>
            <a:noFill/>
          </p:spPr>
        </p:pic>
        <p:pic>
          <p:nvPicPr>
            <p:cNvPr id="5" name="Picture 2" descr="http://3.bp.blogspot.com/-2jRlBblcJ5o/UJtEm2zTLSI/AAAAAAABOKM/nR8BFuGcHj4/s1600/13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38179" y="0"/>
              <a:ext cx="1307306" cy="6858000"/>
            </a:xfrm>
            <a:prstGeom prst="rect">
              <a:avLst/>
            </a:prstGeom>
            <a:noFill/>
          </p:spPr>
        </p:pic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1785918" y="357166"/>
            <a:ext cx="6199201" cy="1325563"/>
          </a:xfrm>
          <a:prstGeom prst="rect">
            <a:avLst/>
          </a:prstGeom>
          <a:solidFill>
            <a:srgbClr val="C5E0B4">
              <a:alpha val="90195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 Queen</a:t>
            </a: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'</a:t>
            </a:r>
            <a:r>
              <a:rPr kumimoji="0" lang="en-US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 Message</a:t>
            </a: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alt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alt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alt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</a:t>
            </a:r>
            <a:r>
              <a:rPr kumimoji="0" lang="ru-RU" alt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Речь Королевы)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85786" y="3857628"/>
            <a:ext cx="8072494" cy="2677656"/>
          </a:xfrm>
          <a:prstGeom prst="rect">
            <a:avLst/>
          </a:prstGeom>
          <a:solidFill>
            <a:srgbClr val="CCFFCC">
              <a:alpha val="5294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Традиционно, речь</a:t>
            </a:r>
          </a:p>
          <a:p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800" dirty="0">
                <a:latin typeface="Arial" pitchFamily="34" charset="0"/>
                <a:cs typeface="Arial" pitchFamily="34" charset="0"/>
              </a:rPr>
              <a:t>начинается словами: </a:t>
            </a:r>
            <a:endParaRPr lang="ru-RU" alt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en-US" alt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speak now from my home and from my heart, to you all..." </a:t>
            </a:r>
            <a:endParaRPr lang="ru-RU" altLang="ru-RU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«Сейчас </a:t>
            </a:r>
            <a:r>
              <a:rPr lang="ru-RU" altLang="ru-RU" sz="2800" dirty="0">
                <a:latin typeface="Arial" pitchFamily="34" charset="0"/>
                <a:cs typeface="Arial" pitchFamily="34" charset="0"/>
              </a:rPr>
              <a:t>я выступаю перед всеми вами из моего дома и от всего </a:t>
            </a: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сердца…»</a:t>
            </a:r>
            <a:endParaRPr lang="ru-RU" alt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85926"/>
            <a:ext cx="4251325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238178" y="0"/>
            <a:ext cx="9382178" cy="6858000"/>
            <a:chOff x="-238179" y="0"/>
            <a:chExt cx="9382178" cy="6858000"/>
          </a:xfrm>
        </p:grpSpPr>
        <p:pic>
          <p:nvPicPr>
            <p:cNvPr id="3" name="Рисунок 2" descr="фон.jpg"/>
            <p:cNvPicPr>
              <a:picLocks noChangeAspect="1"/>
            </p:cNvPicPr>
            <p:nvPr/>
          </p:nvPicPr>
          <p:blipFill>
            <a:blip r:embed="rId2" cstate="print">
              <a:lum bright="20000"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  <p:pic>
          <p:nvPicPr>
            <p:cNvPr id="4" name="Picture 2" descr="http://2.bp.blogspot.com/-6eOg656ahq8/UJtE15CrIlI/AAAAAAABOKU/5K_C2A0h17w/s1600/14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0"/>
              <a:ext cx="7679434" cy="2054249"/>
            </a:xfrm>
            <a:prstGeom prst="rect">
              <a:avLst/>
            </a:prstGeom>
            <a:noFill/>
          </p:spPr>
        </p:pic>
        <p:pic>
          <p:nvPicPr>
            <p:cNvPr id="5" name="Picture 2" descr="http://3.bp.blogspot.com/-2jRlBblcJ5o/UJtEm2zTLSI/AAAAAAABOKM/nR8BFuGcHj4/s1600/13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38179" y="0"/>
              <a:ext cx="1307306" cy="6858000"/>
            </a:xfrm>
            <a:prstGeom prst="rect">
              <a:avLst/>
            </a:prstGeom>
            <a:noFill/>
          </p:spPr>
        </p:pic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1785918" y="500042"/>
            <a:ext cx="6400816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White</a:t>
            </a:r>
            <a:r>
              <a:rPr kumimoji="0" lang="ru-RU" alt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alt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Christmas</a:t>
            </a:r>
            <a:r>
              <a:rPr kumimoji="0" lang="ru-RU" alt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br>
              <a:rPr kumimoji="0" lang="ru-RU" alt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alt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(Снежное Рождество)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214554"/>
            <a:ext cx="4138177" cy="27146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500298" y="5429264"/>
            <a:ext cx="6357982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2800" dirty="0">
                <a:latin typeface="Arial" charset="0"/>
              </a:rPr>
              <a:t>Последний раз Снежное Рождество в Британии было в 2010 году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000100" y="2000240"/>
            <a:ext cx="3643338" cy="3108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 smtClean="0">
                <a:latin typeface="Arial" charset="0"/>
              </a:rPr>
              <a:t>Метеорологические </a:t>
            </a:r>
            <a:r>
              <a:rPr lang="ru-RU" altLang="ru-RU" sz="2800" dirty="0">
                <a:latin typeface="Arial" charset="0"/>
              </a:rPr>
              <a:t>службы отслеживают выпадение даже единичных хлопьев снега за сутки 25 декабря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238179" y="0"/>
            <a:ext cx="9382178" cy="6858000"/>
            <a:chOff x="-238179" y="0"/>
            <a:chExt cx="9382178" cy="6858000"/>
          </a:xfrm>
        </p:grpSpPr>
        <p:pic>
          <p:nvPicPr>
            <p:cNvPr id="3" name="Рисунок 2" descr="фон.jpg"/>
            <p:cNvPicPr>
              <a:picLocks noChangeAspect="1"/>
            </p:cNvPicPr>
            <p:nvPr/>
          </p:nvPicPr>
          <p:blipFill>
            <a:blip r:embed="rId2" cstate="print">
              <a:lum bright="20000"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  <p:pic>
          <p:nvPicPr>
            <p:cNvPr id="4" name="Picture 2" descr="http://2.bp.blogspot.com/-6eOg656ahq8/UJtE15CrIlI/AAAAAAABOKU/5K_C2A0h17w/s1600/14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0"/>
              <a:ext cx="7679434" cy="2054249"/>
            </a:xfrm>
            <a:prstGeom prst="rect">
              <a:avLst/>
            </a:prstGeom>
            <a:noFill/>
          </p:spPr>
        </p:pic>
        <p:pic>
          <p:nvPicPr>
            <p:cNvPr id="5" name="Picture 2" descr="http://3.bp.blogspot.com/-2jRlBblcJ5o/UJtEm2zTLSI/AAAAAAABOKM/nR8BFuGcHj4/s1600/13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38179" y="0"/>
              <a:ext cx="1307306" cy="6858000"/>
            </a:xfrm>
            <a:prstGeom prst="rect">
              <a:avLst/>
            </a:prstGeom>
            <a:noFill/>
          </p:spPr>
        </p:pic>
      </p:grpSp>
      <p:sp>
        <p:nvSpPr>
          <p:cNvPr id="7" name="Прямоугольник 6"/>
          <p:cNvSpPr/>
          <p:nvPr/>
        </p:nvSpPr>
        <p:spPr>
          <a:xfrm>
            <a:off x="1000100" y="2285992"/>
            <a:ext cx="79296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Название его обозначает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«Свет Христа»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Christ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Light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),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пришедшего в этот мир.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Апельсин (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orange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 круглый,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как мир.  В центре его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возвышается свеча. Красная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лента (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red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ribbon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 опоясывает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«мир» как символ крови Христа, пролитой за нас. Четыре палочки указывают на все четыре направления (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all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four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directions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 и символизируют север (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north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), юг (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south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), восток (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east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 и запад (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west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),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hristingl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1928802"/>
            <a:ext cx="3429024" cy="264320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357290" y="928670"/>
            <a:ext cx="321471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Christingle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(</a:t>
            </a:r>
            <a:r>
              <a:rPr lang="ru-RU" sz="4000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Кристингл</a:t>
            </a: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)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238178" y="0"/>
            <a:ext cx="9382178" cy="6858000"/>
            <a:chOff x="-238179" y="0"/>
            <a:chExt cx="9382178" cy="6858000"/>
          </a:xfrm>
        </p:grpSpPr>
        <p:pic>
          <p:nvPicPr>
            <p:cNvPr id="3" name="Рисунок 2" descr="фон.jpg"/>
            <p:cNvPicPr>
              <a:picLocks noChangeAspect="1"/>
            </p:cNvPicPr>
            <p:nvPr/>
          </p:nvPicPr>
          <p:blipFill>
            <a:blip r:embed="rId2" cstate="print">
              <a:lum bright="20000"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  <p:pic>
          <p:nvPicPr>
            <p:cNvPr id="4" name="Picture 2" descr="http://2.bp.blogspot.com/-6eOg656ahq8/UJtE15CrIlI/AAAAAAABOKU/5K_C2A0h17w/s1600/14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0"/>
              <a:ext cx="7679434" cy="2054249"/>
            </a:xfrm>
            <a:prstGeom prst="rect">
              <a:avLst/>
            </a:prstGeom>
            <a:noFill/>
          </p:spPr>
        </p:pic>
        <p:pic>
          <p:nvPicPr>
            <p:cNvPr id="5" name="Picture 2" descr="http://3.bp.blogspot.com/-2jRlBblcJ5o/UJtEm2zTLSI/AAAAAAABOKM/nR8BFuGcHj4/s1600/13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38179" y="0"/>
              <a:ext cx="1307306" cy="6858000"/>
            </a:xfrm>
            <a:prstGeom prst="rect">
              <a:avLst/>
            </a:prstGeom>
            <a:noFill/>
          </p:spPr>
        </p:pic>
      </p:grpSp>
      <p:pic>
        <p:nvPicPr>
          <p:cNvPr id="12" name="Рисунок 11" descr="Candy can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857232"/>
            <a:ext cx="1500198" cy="250033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1643042" y="500042"/>
            <a:ext cx="5521815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Candy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cane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(Карамельная трость) 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57224" y="1928802"/>
            <a:ext cx="6429420" cy="4401205"/>
          </a:xfrm>
          <a:prstGeom prst="rect">
            <a:avLst/>
          </a:prstGeom>
          <a:solidFill>
            <a:srgbClr val="E7F6FF"/>
          </a:solidFill>
        </p:spPr>
        <p:txBody>
          <a:bodyPr wrap="square">
            <a:spAutoFit/>
          </a:bodyPr>
          <a:lstStyle/>
          <a:p>
            <a:pPr fontAlgn="base"/>
            <a:r>
              <a:rPr lang="ru-RU" sz="2800" dirty="0" smtClean="0">
                <a:latin typeface="Arial" pitchFamily="34" charset="0"/>
                <a:cs typeface="Arial" pitchFamily="34" charset="0"/>
              </a:rPr>
              <a:t>По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традиции она белая с красными полосами (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red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stripes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) со вкусом корицы (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cinnamon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) и мяты (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mint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), поэтому очень часто можно услышать другое ее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2800" dirty="0" smtClean="0">
                <a:latin typeface="Arial" pitchFamily="34" charset="0"/>
                <a:cs typeface="Arial" pitchFamily="34" charset="0"/>
              </a:rPr>
              <a:t>название–«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мятная палочка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pPr fontAlgn="base"/>
            <a:r>
              <a:rPr lang="ru-RU" sz="2800" dirty="0" smtClean="0">
                <a:latin typeface="Arial" pitchFamily="34" charset="0"/>
                <a:cs typeface="Arial" pitchFamily="34" charset="0"/>
              </a:rPr>
              <a:t> Карамельная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трость имеет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2800" dirty="0" smtClean="0">
                <a:latin typeface="Arial" pitchFamily="34" charset="0"/>
                <a:cs typeface="Arial" pitchFamily="34" charset="0"/>
              </a:rPr>
              <a:t>форму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буквы “J”,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2800" dirty="0" smtClean="0">
                <a:latin typeface="Arial" pitchFamily="34" charset="0"/>
                <a:cs typeface="Arial" pitchFamily="34" charset="0"/>
              </a:rPr>
              <a:t>символизирующей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имя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28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Иисус» (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Jesus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). </a:t>
            </a:r>
          </a:p>
        </p:txBody>
      </p:sp>
      <p:pic>
        <p:nvPicPr>
          <p:cNvPr id="2050" name="Picture 2" descr="https://pp.vk.me/c633516/v633516156/6679/sV52RqUZ-W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641">
            <a:off x="5697812" y="4114833"/>
            <a:ext cx="3232554" cy="262136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238179" y="0"/>
            <a:ext cx="9382178" cy="6858000"/>
            <a:chOff x="-238179" y="0"/>
            <a:chExt cx="9382178" cy="6858000"/>
          </a:xfrm>
        </p:grpSpPr>
        <p:pic>
          <p:nvPicPr>
            <p:cNvPr id="2" name="Рисунок 1" descr="фон.jpg"/>
            <p:cNvPicPr>
              <a:picLocks noChangeAspect="1"/>
            </p:cNvPicPr>
            <p:nvPr/>
          </p:nvPicPr>
          <p:blipFill>
            <a:blip r:embed="rId2" cstate="print">
              <a:lum bright="20000"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  <p:pic>
          <p:nvPicPr>
            <p:cNvPr id="3" name="Picture 2" descr="http://2.bp.blogspot.com/-6eOg656ahq8/UJtE15CrIlI/AAAAAAABOKU/5K_C2A0h17w/s1600/14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0"/>
              <a:ext cx="7679434" cy="2054249"/>
            </a:xfrm>
            <a:prstGeom prst="rect">
              <a:avLst/>
            </a:prstGeom>
            <a:noFill/>
          </p:spPr>
        </p:pic>
        <p:pic>
          <p:nvPicPr>
            <p:cNvPr id="30722" name="Picture 2" descr="http://3.bp.blogspot.com/-2jRlBblcJ5o/UJtEm2zTLSI/AAAAAAABOKM/nR8BFuGcHj4/s1600/13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38179" y="0"/>
              <a:ext cx="1307306" cy="6858000"/>
            </a:xfrm>
            <a:prstGeom prst="rect">
              <a:avLst/>
            </a:prstGeom>
            <a:noFill/>
          </p:spPr>
        </p:pic>
      </p:grpSp>
      <p:sp>
        <p:nvSpPr>
          <p:cNvPr id="5" name="Прямоугольник 4"/>
          <p:cNvSpPr/>
          <p:nvPr/>
        </p:nvSpPr>
        <p:spPr>
          <a:xfrm>
            <a:off x="1071538" y="1785926"/>
            <a:ext cx="77867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Светлый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праздник Рождества Христова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празднуется в Великобритании, как и почти во всем мире,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25 декабря.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Священное писание, однако, не упоминает конкретно дату его рождения. Рождество до середины 4-го века могло праздноваться в Европе в любой день между началом января и концом сентября. Римский Папа Юлий I первым определил 25-е декабря как фактическую дату рождения Христа. 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238178" y="0"/>
            <a:ext cx="9382178" cy="6858000"/>
            <a:chOff x="-238179" y="0"/>
            <a:chExt cx="9382178" cy="6858000"/>
          </a:xfrm>
        </p:grpSpPr>
        <p:pic>
          <p:nvPicPr>
            <p:cNvPr id="3" name="Рисунок 2" descr="фон.jpg"/>
            <p:cNvPicPr>
              <a:picLocks noChangeAspect="1"/>
            </p:cNvPicPr>
            <p:nvPr/>
          </p:nvPicPr>
          <p:blipFill>
            <a:blip r:embed="rId2" cstate="print">
              <a:lum bright="20000"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  <p:pic>
          <p:nvPicPr>
            <p:cNvPr id="4" name="Picture 2" descr="http://2.bp.blogspot.com/-6eOg656ahq8/UJtE15CrIlI/AAAAAAABOKU/5K_C2A0h17w/s1600/14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0"/>
              <a:ext cx="7679434" cy="2054249"/>
            </a:xfrm>
            <a:prstGeom prst="rect">
              <a:avLst/>
            </a:prstGeom>
            <a:noFill/>
          </p:spPr>
        </p:pic>
        <p:pic>
          <p:nvPicPr>
            <p:cNvPr id="5" name="Picture 2" descr="http://3.bp.blogspot.com/-2jRlBblcJ5o/UJtEm2zTLSI/AAAAAAABOKM/nR8BFuGcHj4/s1600/13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38179" y="0"/>
              <a:ext cx="1307306" cy="6858000"/>
            </a:xfrm>
            <a:prstGeom prst="rect">
              <a:avLst/>
            </a:prstGeom>
            <a:noFill/>
          </p:spPr>
        </p:pic>
      </p:grpSp>
      <p:sp>
        <p:nvSpPr>
          <p:cNvPr id="10" name="Прямоугольник 9"/>
          <p:cNvSpPr/>
          <p:nvPr/>
        </p:nvSpPr>
        <p:spPr>
          <a:xfrm>
            <a:off x="1071538" y="4611231"/>
            <a:ext cx="7643866" cy="2246769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26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января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тоже праздничный день и называется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боксинг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дей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Boxing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day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).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этот день подарки получают не только дети, но и взрослые. Перед обедом их вручает всем самый младший член семьи.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642918"/>
            <a:ext cx="6572296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Boxing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day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Боксинг</a:t>
            </a: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дэй</a:t>
            </a: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http://www.retrofm.hu/images/cikkek/0/6/4/121064_g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643050"/>
            <a:ext cx="3000396" cy="270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http://london-life.ru/wp-content/uploads/2013/09/prazdniki-britanii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428736"/>
            <a:ext cx="400052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238178" y="0"/>
            <a:ext cx="9382178" cy="6858000"/>
            <a:chOff x="-238179" y="0"/>
            <a:chExt cx="9382178" cy="6858000"/>
          </a:xfrm>
        </p:grpSpPr>
        <p:pic>
          <p:nvPicPr>
            <p:cNvPr id="3" name="Рисунок 2" descr="фон.jpg"/>
            <p:cNvPicPr>
              <a:picLocks noChangeAspect="1"/>
            </p:cNvPicPr>
            <p:nvPr/>
          </p:nvPicPr>
          <p:blipFill>
            <a:blip r:embed="rId2" cstate="print">
              <a:lum bright="20000"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  <p:pic>
          <p:nvPicPr>
            <p:cNvPr id="4" name="Picture 2" descr="http://2.bp.blogspot.com/-6eOg656ahq8/UJtE15CrIlI/AAAAAAABOKU/5K_C2A0h17w/s1600/14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0"/>
              <a:ext cx="7679434" cy="2054249"/>
            </a:xfrm>
            <a:prstGeom prst="rect">
              <a:avLst/>
            </a:prstGeom>
            <a:noFill/>
          </p:spPr>
        </p:pic>
        <p:pic>
          <p:nvPicPr>
            <p:cNvPr id="5" name="Picture 2" descr="http://3.bp.blogspot.com/-2jRlBblcJ5o/UJtEm2zTLSI/AAAAAAABOKM/nR8BFuGcHj4/s1600/13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38179" y="0"/>
              <a:ext cx="1307306" cy="6858000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1142976" y="357166"/>
            <a:ext cx="7403447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Christmas log 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Yule log 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Святочное полено)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0068" y="1857364"/>
            <a:ext cx="8143932" cy="4832092"/>
          </a:xfrm>
          <a:prstGeom prst="rect">
            <a:avLst/>
          </a:prstGeom>
          <a:solidFill>
            <a:srgbClr val="DBEEF4"/>
          </a:solidFill>
        </p:spPr>
        <p:txBody>
          <a:bodyPr wrap="square">
            <a:spAutoFit/>
          </a:bodyPr>
          <a:lstStyle/>
          <a:p>
            <a:pPr fontAlgn="base"/>
            <a:r>
              <a:rPr lang="ru-RU" sz="2800" dirty="0">
                <a:latin typeface="Arial" pitchFamily="34" charset="0"/>
                <a:cs typeface="Arial" pitchFamily="34" charset="0"/>
              </a:rPr>
              <a:t>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го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подготавливали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2800" dirty="0" smtClean="0">
                <a:latin typeface="Arial" pitchFamily="34" charset="0"/>
                <a:cs typeface="Arial" pitchFamily="34" charset="0"/>
              </a:rPr>
              <a:t>за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год до Рождества.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28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праздник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полено  </a:t>
            </a:r>
          </a:p>
          <a:p>
            <a:pPr fontAlgn="base"/>
            <a:r>
              <a:rPr lang="ru-RU" sz="2800" dirty="0" smtClean="0">
                <a:latin typeface="Arial" pitchFamily="34" charset="0"/>
                <a:cs typeface="Arial" pitchFamily="34" charset="0"/>
              </a:rPr>
              <a:t>вносил в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дом только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глава</a:t>
            </a:r>
          </a:p>
          <a:p>
            <a:pPr fontAlgn="base"/>
            <a:r>
              <a:rPr lang="ru-RU" sz="2800" dirty="0" smtClean="0">
                <a:latin typeface="Arial" pitchFamily="34" charset="0"/>
                <a:cs typeface="Arial" pitchFamily="34" charset="0"/>
              </a:rPr>
              <a:t>семьи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head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family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).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2800" dirty="0" smtClean="0">
                <a:latin typeface="Arial" pitchFamily="34" charset="0"/>
                <a:cs typeface="Arial" pitchFamily="34" charset="0"/>
              </a:rPr>
              <a:t>Полено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помещалось в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2800" dirty="0" smtClean="0">
                <a:latin typeface="Arial" pitchFamily="34" charset="0"/>
                <a:cs typeface="Arial" pitchFamily="34" charset="0"/>
              </a:rPr>
              <a:t>очаг (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hearth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 поджигалось.</a:t>
            </a:r>
          </a:p>
          <a:p>
            <a:pPr fontAlgn="base"/>
            <a:r>
              <a:rPr lang="ru-RU" sz="2800" dirty="0" smtClean="0">
                <a:latin typeface="Arial" pitchFamily="34" charset="0"/>
                <a:cs typeface="Arial" pitchFamily="34" charset="0"/>
              </a:rPr>
              <a:t>Полено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должно было гореть двенадцать дней и ночей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Зола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от сгоревшего святочного полена имела волшебные свойства и лечила от болезней, защищала от злых духов. </a:t>
            </a:r>
          </a:p>
        </p:txBody>
      </p:sp>
      <p:pic>
        <p:nvPicPr>
          <p:cNvPr id="10" name="Picture 14" descr="99107616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1857364"/>
            <a:ext cx="378618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238179" y="0"/>
            <a:ext cx="9382178" cy="6858000"/>
            <a:chOff x="-238179" y="0"/>
            <a:chExt cx="9382178" cy="6858000"/>
          </a:xfrm>
        </p:grpSpPr>
        <p:pic>
          <p:nvPicPr>
            <p:cNvPr id="3" name="Рисунок 2" descr="фон.jpg"/>
            <p:cNvPicPr>
              <a:picLocks noChangeAspect="1"/>
            </p:cNvPicPr>
            <p:nvPr/>
          </p:nvPicPr>
          <p:blipFill>
            <a:blip r:embed="rId2" cstate="print">
              <a:lum bright="20000"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  <p:pic>
          <p:nvPicPr>
            <p:cNvPr id="4" name="Picture 2" descr="http://2.bp.blogspot.com/-6eOg656ahq8/UJtE15CrIlI/AAAAAAABOKU/5K_C2A0h17w/s1600/14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0"/>
              <a:ext cx="7679434" cy="2054249"/>
            </a:xfrm>
            <a:prstGeom prst="rect">
              <a:avLst/>
            </a:prstGeom>
            <a:noFill/>
          </p:spPr>
        </p:pic>
        <p:pic>
          <p:nvPicPr>
            <p:cNvPr id="5" name="Picture 2" descr="http://3.bp.blogspot.com/-2jRlBblcJ5o/UJtEm2zTLSI/AAAAAAABOKM/nR8BFuGcHj4/s1600/13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38179" y="0"/>
              <a:ext cx="1307306" cy="6858000"/>
            </a:xfrm>
            <a:prstGeom prst="rect">
              <a:avLst/>
            </a:prstGeom>
            <a:noFill/>
          </p:spPr>
        </p:pic>
      </p:grpSp>
      <p:pic>
        <p:nvPicPr>
          <p:cNvPr id="1026" name="Picture 2" descr="http://miranimashek.com/_ph/430/2/643610868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54249"/>
            <a:ext cx="5904656" cy="443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083673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1710" y="265044"/>
            <a:ext cx="6122657" cy="81604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Интернет-источники </a:t>
            </a:r>
            <a:endParaRPr lang="ru-RU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294" y="1081088"/>
            <a:ext cx="8460178" cy="535284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Фон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b="1" u="sng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https://yandex.ru/images/search?p=6&amp;text=</a:t>
            </a:r>
            <a:r>
              <a:rPr lang="ru-RU" sz="1400" b="1" u="sng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рождественский%20фон%20с%20веткой%20омелы%20для%20презентации%20скачать%20бесплатно&amp;</a:t>
            </a:r>
            <a:r>
              <a:rPr lang="en-US" sz="1400" b="1" u="sng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noreask</a:t>
            </a:r>
            <a:r>
              <a:rPr lang="en-US" sz="1400" b="1" u="sng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=1&amp;img_url=http%3A%2F%2Fi3.imageban.ru%2Fout%2F2012%2F12%2F26%2F57ec29915d15151f10d7c528e2aa5f07.png&amp;pos=256&amp;rpt=</a:t>
            </a:r>
            <a:r>
              <a:rPr lang="en-US" sz="1400" b="1" u="sng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simage&amp;lr</a:t>
            </a:r>
            <a:r>
              <a:rPr lang="en-US" sz="1400" b="1" u="sng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=47</a:t>
            </a:r>
            <a:r>
              <a:rPr lang="ru-RU" sz="1400" b="1" u="sng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400" b="1" u="sng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https://yandex.ru/images/search?text=</a:t>
            </a:r>
            <a:r>
              <a:rPr lang="ru-RU" sz="1400" b="1" u="sng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рождественский%20фон%20с%20веткой%20омелы%20для%20презентации%20скачать%20бесплатно&amp;</a:t>
            </a:r>
            <a:r>
              <a:rPr lang="en-US" sz="1400" b="1" u="sng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noreask</a:t>
            </a:r>
            <a:r>
              <a:rPr lang="en-US" sz="1400" b="1" u="sng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=1&amp;img_url=https%3A%2F%2Fthumbs.dreamstime.com%2Fz%2Fgreen-christmas-garlands-holly-22459075.jpg&amp;pos=39&amp;rpt=</a:t>
            </a:r>
            <a:r>
              <a:rPr lang="en-US" sz="1400" b="1" u="sng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simage&amp;lr</a:t>
            </a:r>
            <a:r>
              <a:rPr lang="en-US" sz="1400" b="1" u="sng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=47</a:t>
            </a:r>
            <a:endParaRPr lang="ru-RU" sz="1400" b="1" u="sng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Речь королевы </a:t>
            </a:r>
            <a:r>
              <a:rPr lang="en-US" sz="1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en-US" sz="1400" b="1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www.bbc.com/russian/uk/2015/12/151225_uk_queen_christmas_message_2015</a:t>
            </a:r>
            <a:endParaRPr lang="en-US" sz="1400" b="1" u="sng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Адвент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 </a:t>
            </a:r>
            <a:r>
              <a:rPr lang="en-US" sz="1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US" sz="1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sz="1400" b="1" u="sng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www.babyblog.ru/community/post/fiesta/3047181</a:t>
            </a:r>
            <a:endParaRPr lang="ru-RU" sz="1400" b="1" u="sng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Рождественские открытки </a:t>
            </a:r>
            <a:r>
              <a:rPr lang="ru-RU" sz="1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http://www.liveinternet.ru/users/lviza_neo/post140914186</a:t>
            </a:r>
            <a:r>
              <a:rPr lang="en-US" sz="1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endParaRPr lang="ru-RU" sz="1400" b="1" u="sn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Рождественские украшения</a:t>
            </a:r>
            <a:r>
              <a:rPr lang="ru-RU" sz="1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 </a:t>
            </a:r>
            <a:r>
              <a:rPr lang="en-US" sz="1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</a:t>
            </a:r>
            <a:r>
              <a:rPr lang="en-US" sz="1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</a:t>
            </a:r>
            <a:r>
              <a:rPr lang="en-US" sz="1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www.syl.ru/article/167556/new_rojdestvo-v-anglii-traditsii-simvolyi-istoriya-kak-otmechayut-rojdestvo-v-anglii</a:t>
            </a:r>
            <a:endParaRPr lang="ru-RU" sz="1400" b="1" u="sn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Святочное полено,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кристингл</a:t>
            </a:r>
            <a:r>
              <a:rPr lang="ru-RU" sz="1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 </a:t>
            </a:r>
            <a:r>
              <a:rPr lang="en-US" sz="1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</a:t>
            </a:r>
            <a:r>
              <a:rPr lang="en-US" sz="1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engblog.ru/christmas-symbols-and-traditions</a:t>
            </a:r>
            <a:endParaRPr lang="ru-RU" sz="1400" b="1" u="sn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Санта Клаус </a:t>
            </a:r>
            <a:r>
              <a:rPr lang="ru-RU" sz="1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</a:t>
            </a:r>
            <a:r>
              <a:rPr lang="en-US" sz="1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://</a:t>
            </a:r>
            <a:r>
              <a:rPr lang="en-US" sz="1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engblog.ru/christmas-symbols-and-traditions</a:t>
            </a:r>
            <a:endParaRPr lang="ru-RU" sz="1400" b="1" u="sn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Рождественский носок </a:t>
            </a:r>
            <a:r>
              <a:rPr lang="ru-RU" sz="1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</a:t>
            </a:r>
            <a:r>
              <a:rPr lang="en-US" sz="1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www.babyblog.ru/tags/tag/1329</a:t>
            </a:r>
            <a:endParaRPr lang="ru-RU" sz="1400" b="1" u="sn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Рождественская хлопушка </a:t>
            </a:r>
            <a:r>
              <a:rPr lang="ru-RU" sz="1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1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</a:t>
            </a:r>
            <a:r>
              <a:rPr lang="en-US" sz="1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://</a:t>
            </a:r>
            <a:r>
              <a:rPr lang="en-US" sz="1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babiki.ru/blog/interesting/36565.html</a:t>
            </a:r>
            <a:endParaRPr lang="ru-RU" sz="1400" b="1" u="sn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День коробок </a:t>
            </a:r>
            <a:r>
              <a:rPr lang="ru-RU" sz="1400" b="1" u="sng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b="1" u="sng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boxing day</a:t>
            </a:r>
            <a:r>
              <a:rPr lang="en-US" sz="1400" b="1" u="sng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-https://yandex.ru/images/</a:t>
            </a:r>
            <a:r>
              <a:rPr lang="en-US" sz="1400" b="1" u="sng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search?img_url</a:t>
            </a:r>
            <a:r>
              <a:rPr lang="en-US" sz="1400" b="1" u="sng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=https%3A%2F%2Fds03.infourok.ru%2Fuploads%2Fex%2F0505%2F0002b09c-b39d8d59%2Fimg7.jpg&amp;text=</a:t>
            </a:r>
            <a:r>
              <a:rPr lang="ru-RU" sz="1400" b="1" u="sng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боксинг%20дэй%20описание%20и%20картинки%20в%20англии&amp;</a:t>
            </a:r>
            <a:r>
              <a:rPr lang="en-US" sz="1400" b="1" u="sng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noreask</a:t>
            </a:r>
            <a:r>
              <a:rPr lang="en-US" sz="1400" b="1" u="sng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=1&amp;pos=3&amp;lr=47&amp;rpt=</a:t>
            </a:r>
            <a:r>
              <a:rPr lang="en-US" sz="1400" b="1" u="sng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simage</a:t>
            </a:r>
            <a:endParaRPr lang="ru-RU" sz="1400" b="1" u="sng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Карамельная трость </a:t>
            </a:r>
            <a:r>
              <a:rPr lang="ru-RU" sz="1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 </a:t>
            </a:r>
            <a:r>
              <a:rPr lang="en-US" sz="1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http://engblog.ru/christmas-symbols-and-traditions</a:t>
            </a:r>
            <a:endParaRPr lang="ru-RU" sz="1400" b="1" u="sn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Рождественский обед </a:t>
            </a:r>
            <a:r>
              <a:rPr lang="ru-RU" sz="1400" b="1" u="sng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b="1" u="sng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http://ya2016.com/holiday/rozhdestvo-2016-v-anglii/</a:t>
            </a:r>
            <a:endParaRPr lang="ru-RU" sz="1400" b="1" u="sng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4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2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20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238179" y="0"/>
            <a:ext cx="9382178" cy="6858000"/>
            <a:chOff x="-238179" y="0"/>
            <a:chExt cx="9382178" cy="6858000"/>
          </a:xfrm>
        </p:grpSpPr>
        <p:pic>
          <p:nvPicPr>
            <p:cNvPr id="3" name="Рисунок 2" descr="фон.jpg"/>
            <p:cNvPicPr>
              <a:picLocks noChangeAspect="1"/>
            </p:cNvPicPr>
            <p:nvPr/>
          </p:nvPicPr>
          <p:blipFill>
            <a:blip r:embed="rId2" cstate="print">
              <a:lum bright="20000"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  <p:pic>
          <p:nvPicPr>
            <p:cNvPr id="4" name="Picture 2" descr="http://2.bp.blogspot.com/-6eOg656ahq8/UJtE15CrIlI/AAAAAAABOKU/5K_C2A0h17w/s1600/14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0"/>
              <a:ext cx="7679434" cy="2054249"/>
            </a:xfrm>
            <a:prstGeom prst="rect">
              <a:avLst/>
            </a:prstGeom>
            <a:noFill/>
          </p:spPr>
        </p:pic>
        <p:pic>
          <p:nvPicPr>
            <p:cNvPr id="5" name="Picture 2" descr="http://3.bp.blogspot.com/-2jRlBblcJ5o/UJtEm2zTLSI/AAAAAAABOKM/nR8BFuGcHj4/s1600/13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38179" y="0"/>
              <a:ext cx="1307306" cy="6858000"/>
            </a:xfrm>
            <a:prstGeom prst="rect">
              <a:avLst/>
            </a:prstGeom>
            <a:noFill/>
          </p:spPr>
        </p:pic>
      </p:grpSp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>
            <a:fillRect/>
          </a:stretch>
        </p:blipFill>
        <p:spPr bwMode="auto">
          <a:xfrm rot="350689">
            <a:off x="2586533" y="3529323"/>
            <a:ext cx="2357454" cy="3217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071670" y="1643050"/>
            <a:ext cx="5032389" cy="754058"/>
          </a:xfrm>
          <a:prstGeom prst="rect">
            <a:avLst/>
          </a:prstGeom>
          <a:solidFill>
            <a:srgbClr val="E7F6FF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4000" b="1" i="0" u="none" strike="noStrike" kern="1200" cap="none" spc="0" normalizeH="0" baseline="0" noProof="0" dirty="0" smtClean="0"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Advent </a:t>
            </a:r>
            <a:r>
              <a:rPr kumimoji="0" lang="ru-RU" altLang="ru-RU" sz="4000" i="0" u="none" strike="noStrike" kern="1200" cap="none" spc="0" normalizeH="0" baseline="0" noProof="0" dirty="0" smtClean="0"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</a:t>
            </a:r>
            <a:r>
              <a:rPr kumimoji="0" lang="ru-RU" altLang="ru-RU" sz="4000" i="0" u="none" strike="noStrike" kern="1200" cap="none" spc="0" normalizeH="0" baseline="0" noProof="0" dirty="0" err="1" smtClean="0"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Адвент</a:t>
            </a:r>
            <a:r>
              <a:rPr kumimoji="0" lang="ru-RU" altLang="ru-RU" sz="4000" i="0" u="none" strike="noStrike" kern="1200" cap="none" spc="0" normalizeH="0" baseline="0" noProof="0" dirty="0" smtClean="0"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)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080000" y="2456795"/>
            <a:ext cx="4064000" cy="3970318"/>
          </a:xfrm>
          <a:prstGeom prst="rect">
            <a:avLst/>
          </a:prstGeom>
          <a:solidFill>
            <a:srgbClr val="CCECFF">
              <a:alpha val="45882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b="1" dirty="0">
                <a:latin typeface="Arial" pitchFamily="34" charset="0"/>
                <a:cs typeface="Arial" pitchFamily="34" charset="0"/>
              </a:rPr>
              <a:t>Advent calendar</a:t>
            </a:r>
            <a:r>
              <a:rPr lang="ru-RU" alt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(рождественский </a:t>
            </a:r>
            <a:r>
              <a:rPr lang="ru-RU" altLang="ru-RU" sz="2800" dirty="0">
                <a:latin typeface="Arial" pitchFamily="34" charset="0"/>
                <a:cs typeface="Arial" pitchFamily="34" charset="0"/>
              </a:rPr>
              <a:t>календарь) </a:t>
            </a:r>
            <a:r>
              <a:rPr lang="ru-RU" altLang="ru-RU" sz="2800" b="1" dirty="0"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2800" dirty="0">
                <a:latin typeface="Arial" pitchFamily="34" charset="0"/>
                <a:cs typeface="Arial" pitchFamily="34" charset="0"/>
              </a:rPr>
              <a:t>за окошками спрятаны Рождественские сцены, либо сладости. Каждый день можно открывать только одну дверку.</a:t>
            </a:r>
          </a:p>
        </p:txBody>
      </p:sp>
      <p:pic>
        <p:nvPicPr>
          <p:cNvPr id="6" name="Picture 4" descr="post-49041-1290792898-f194e64c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197757">
            <a:off x="365325" y="2331833"/>
            <a:ext cx="2168220" cy="271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238179" y="0"/>
            <a:ext cx="9382178" cy="6858000"/>
            <a:chOff x="-238179" y="0"/>
            <a:chExt cx="9382178" cy="6858000"/>
          </a:xfrm>
        </p:grpSpPr>
        <p:pic>
          <p:nvPicPr>
            <p:cNvPr id="3" name="Рисунок 2" descr="фон.jpg"/>
            <p:cNvPicPr>
              <a:picLocks noChangeAspect="1"/>
            </p:cNvPicPr>
            <p:nvPr/>
          </p:nvPicPr>
          <p:blipFill>
            <a:blip r:embed="rId2" cstate="print">
              <a:lum bright="20000"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  <p:pic>
          <p:nvPicPr>
            <p:cNvPr id="4" name="Picture 2" descr="http://2.bp.blogspot.com/-6eOg656ahq8/UJtE15CrIlI/AAAAAAABOKU/5K_C2A0h17w/s1600/14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0"/>
              <a:ext cx="7679434" cy="2054249"/>
            </a:xfrm>
            <a:prstGeom prst="rect">
              <a:avLst/>
            </a:prstGeom>
            <a:noFill/>
          </p:spPr>
        </p:pic>
        <p:pic>
          <p:nvPicPr>
            <p:cNvPr id="5" name="Picture 2" descr="http://3.bp.blogspot.com/-2jRlBblcJ5o/UJtEm2zTLSI/AAAAAAABOKM/nR8BFuGcHj4/s1600/13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38179" y="0"/>
              <a:ext cx="1307306" cy="6858000"/>
            </a:xfrm>
            <a:prstGeom prst="rect">
              <a:avLst/>
            </a:prstGeom>
            <a:noFill/>
          </p:spPr>
        </p:pic>
      </p:grpSp>
      <p:sp>
        <p:nvSpPr>
          <p:cNvPr id="8" name="Заголовок 1"/>
          <p:cNvSpPr txBox="1">
            <a:spLocks/>
          </p:cNvSpPr>
          <p:nvPr/>
        </p:nvSpPr>
        <p:spPr>
          <a:xfrm>
            <a:off x="2071670" y="1643050"/>
            <a:ext cx="5032389" cy="754058"/>
          </a:xfrm>
          <a:prstGeom prst="rect">
            <a:avLst/>
          </a:prstGeom>
          <a:solidFill>
            <a:srgbClr val="E7F6FF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4000" b="1" i="0" u="none" strike="noStrike" kern="1200" cap="none" spc="0" normalizeH="0" baseline="0" noProof="0" dirty="0" smtClean="0"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Advent </a:t>
            </a:r>
            <a:r>
              <a:rPr kumimoji="0" lang="ru-RU" altLang="ru-RU" sz="4000" b="1" i="0" u="none" strike="noStrike" kern="1200" cap="none" spc="0" normalizeH="0" baseline="0" noProof="0" dirty="0" smtClean="0"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</a:t>
            </a:r>
            <a:r>
              <a:rPr kumimoji="0" lang="ru-RU" altLang="ru-RU" sz="4000" b="1" i="0" u="none" strike="noStrike" kern="1200" cap="none" spc="0" normalizeH="0" baseline="0" noProof="0" dirty="0" err="1" smtClean="0"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Адвент</a:t>
            </a:r>
            <a:r>
              <a:rPr kumimoji="0" lang="ru-RU" altLang="ru-RU" sz="4000" b="1" i="0" u="none" strike="noStrike" kern="1200" cap="none" spc="0" normalizeH="0" baseline="0" noProof="0" dirty="0" smtClean="0"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)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764" y="2714620"/>
            <a:ext cx="2898867" cy="3860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142976" y="3000372"/>
            <a:ext cx="4572000" cy="2677656"/>
          </a:xfrm>
          <a:prstGeom prst="rect">
            <a:avLst/>
          </a:prstGeom>
          <a:solidFill>
            <a:srgbClr val="CCECFF"/>
          </a:solidFill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b="1" dirty="0" smtClean="0">
                <a:latin typeface="Arial" pitchFamily="34" charset="0"/>
                <a:cs typeface="Arial" pitchFamily="34" charset="0"/>
              </a:rPr>
              <a:t>Advent candle</a:t>
            </a:r>
            <a:r>
              <a:rPr lang="ru-RU" altLang="ru-RU" sz="28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рождественская свеча) обычно имеет 25 отметок. Каждый день с начала декабря до Рождества ее сжигают на одну отметку. </a:t>
            </a:r>
            <a:endParaRPr lang="ru-RU" alt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238179" y="0"/>
            <a:ext cx="9382178" cy="6858000"/>
            <a:chOff x="-238179" y="0"/>
            <a:chExt cx="9382178" cy="6858000"/>
          </a:xfrm>
        </p:grpSpPr>
        <p:pic>
          <p:nvPicPr>
            <p:cNvPr id="3" name="Рисунок 2" descr="фон.jpg"/>
            <p:cNvPicPr>
              <a:picLocks noChangeAspect="1"/>
            </p:cNvPicPr>
            <p:nvPr/>
          </p:nvPicPr>
          <p:blipFill>
            <a:blip r:embed="rId2" cstate="print">
              <a:lum bright="20000"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  <p:pic>
          <p:nvPicPr>
            <p:cNvPr id="4" name="Picture 2" descr="http://2.bp.blogspot.com/-6eOg656ahq8/UJtE15CrIlI/AAAAAAABOKU/5K_C2A0h17w/s1600/14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0"/>
              <a:ext cx="7679434" cy="2054249"/>
            </a:xfrm>
            <a:prstGeom prst="rect">
              <a:avLst/>
            </a:prstGeom>
            <a:noFill/>
          </p:spPr>
        </p:pic>
        <p:pic>
          <p:nvPicPr>
            <p:cNvPr id="5" name="Picture 2" descr="http://3.bp.blogspot.com/-2jRlBblcJ5o/UJtEm2zTLSI/AAAAAAABOKM/nR8BFuGcHj4/s1600/13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38179" y="0"/>
              <a:ext cx="1307306" cy="6858000"/>
            </a:xfrm>
            <a:prstGeom prst="rect">
              <a:avLst/>
            </a:prstGeom>
            <a:noFill/>
          </p:spPr>
        </p:pic>
      </p:grpSp>
      <p:pic>
        <p:nvPicPr>
          <p:cNvPr id="31748" name="Picture 4" descr="http://hvoinie.ru/wp-content/uploads/2013/04/%D0%B2%D0%B5%D0%BD%D0%BE%D0%BA-%D0%90%D0%B4%D0%B2%D0%B5%D0%BD%D1%82%D0%B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071810"/>
            <a:ext cx="4131504" cy="3541265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071670" y="1643050"/>
            <a:ext cx="5032389" cy="754058"/>
          </a:xfrm>
          <a:prstGeom prst="rect">
            <a:avLst/>
          </a:prstGeom>
          <a:solidFill>
            <a:srgbClr val="E7F6FF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4000" b="1" i="0" u="none" strike="noStrike" kern="1200" cap="none" spc="0" normalizeH="0" baseline="0" noProof="0" dirty="0" smtClean="0"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Advent </a:t>
            </a:r>
            <a:r>
              <a:rPr kumimoji="0" lang="ru-RU" altLang="ru-RU" sz="4000" b="1" i="0" u="none" strike="noStrike" kern="1200" cap="none" spc="0" normalizeH="0" baseline="0" noProof="0" dirty="0" smtClean="0"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</a:t>
            </a:r>
            <a:r>
              <a:rPr kumimoji="0" lang="ru-RU" altLang="ru-RU" sz="4000" b="1" i="0" u="none" strike="noStrike" kern="1200" cap="none" spc="0" normalizeH="0" baseline="0" noProof="0" dirty="0" err="1" smtClean="0"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Адвент</a:t>
            </a:r>
            <a:r>
              <a:rPr kumimoji="0" lang="ru-RU" altLang="ru-RU" sz="4000" b="1" i="0" u="none" strike="noStrike" kern="1200" cap="none" spc="0" normalizeH="0" baseline="0" noProof="0" dirty="0" smtClean="0"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2643182"/>
            <a:ext cx="3643338" cy="3539430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За четыре недели до Рождества верующие люди приносят домой особый венок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Advent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Wreath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со свечами, имеющими особое значение.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238179" y="0"/>
            <a:ext cx="9382178" cy="6858000"/>
            <a:chOff x="-238179" y="0"/>
            <a:chExt cx="9382178" cy="6858000"/>
          </a:xfrm>
        </p:grpSpPr>
        <p:pic>
          <p:nvPicPr>
            <p:cNvPr id="3" name="Рисунок 2" descr="фон.jpg"/>
            <p:cNvPicPr>
              <a:picLocks noChangeAspect="1"/>
            </p:cNvPicPr>
            <p:nvPr/>
          </p:nvPicPr>
          <p:blipFill>
            <a:blip r:embed="rId2" cstate="print">
              <a:lum bright="20000"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  <p:pic>
          <p:nvPicPr>
            <p:cNvPr id="4" name="Picture 2" descr="http://2.bp.blogspot.com/-6eOg656ahq8/UJtE15CrIlI/AAAAAAABOKU/5K_C2A0h17w/s1600/14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0"/>
              <a:ext cx="7679434" cy="2054249"/>
            </a:xfrm>
            <a:prstGeom prst="rect">
              <a:avLst/>
            </a:prstGeom>
            <a:noFill/>
          </p:spPr>
        </p:pic>
        <p:pic>
          <p:nvPicPr>
            <p:cNvPr id="5" name="Picture 2" descr="http://3.bp.blogspot.com/-2jRlBblcJ5o/UJtEm2zTLSI/AAAAAAABOKM/nR8BFuGcHj4/s1600/13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38179" y="0"/>
              <a:ext cx="1307306" cy="6858000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1000100" y="2500306"/>
            <a:ext cx="7715304" cy="1384995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en-US" altLang="ru-RU" sz="2800" b="1" dirty="0" smtClean="0">
                <a:latin typeface="Arial" pitchFamily="34" charset="0"/>
                <a:cs typeface="Arial" pitchFamily="34" charset="0"/>
              </a:rPr>
              <a:t>Advent Wreath</a:t>
            </a:r>
            <a:r>
              <a:rPr lang="ru-RU" alt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рождественский </a:t>
            </a:r>
          </a:p>
          <a:p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венок) 4 свечи, зажигают  по</a:t>
            </a:r>
          </a:p>
          <a:p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одной  на каждое воскресенье</a:t>
            </a:r>
            <a:endParaRPr lang="ru-RU" alt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http://i.englishfans.ru/u/a2/1f26f4548e40a8ae31eeeffc081c59/-/%D0%B2%D0%B5%D0%BD%D0%BE%D0%B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3825755"/>
            <a:ext cx="3286116" cy="3032245"/>
          </a:xfrm>
          <a:prstGeom prst="rect">
            <a:avLst/>
          </a:prstGeom>
          <a:noFill/>
        </p:spPr>
      </p:pic>
      <p:pic>
        <p:nvPicPr>
          <p:cNvPr id="12" name="Picture 2" descr="http://www.divinemercy.sg/images/Parish_buzz_home/091212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067" y="2500306"/>
            <a:ext cx="2505933" cy="2357454"/>
          </a:xfrm>
          <a:prstGeom prst="rect">
            <a:avLst/>
          </a:prstGeom>
          <a:noFill/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643438" y="5572140"/>
            <a:ext cx="4286248" cy="954107"/>
          </a:xfrm>
          <a:prstGeom prst="rect">
            <a:avLst/>
          </a:prstGeom>
          <a:solidFill>
            <a:srgbClr val="CCECFF">
              <a:alpha val="45882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2800" dirty="0">
                <a:latin typeface="Arial" pitchFamily="34" charset="0"/>
                <a:cs typeface="Arial" pitchFamily="34" charset="0"/>
              </a:rPr>
              <a:t>Венками часто украшают двери и окна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071670" y="1643050"/>
            <a:ext cx="5032389" cy="754058"/>
          </a:xfrm>
          <a:prstGeom prst="rect">
            <a:avLst/>
          </a:prstGeom>
          <a:solidFill>
            <a:srgbClr val="E7F6FF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4000" b="1" i="0" u="none" strike="noStrike" kern="1200" cap="none" spc="0" normalizeH="0" baseline="0" noProof="0" dirty="0" smtClean="0"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Advent </a:t>
            </a:r>
            <a:r>
              <a:rPr kumimoji="0" lang="ru-RU" altLang="ru-RU" sz="4000" b="1" i="0" u="none" strike="noStrike" kern="1200" cap="none" spc="0" normalizeH="0" baseline="0" noProof="0" dirty="0" smtClean="0"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</a:t>
            </a:r>
            <a:r>
              <a:rPr kumimoji="0" lang="ru-RU" altLang="ru-RU" sz="4000" b="1" i="0" u="none" strike="noStrike" kern="1200" cap="none" spc="0" normalizeH="0" baseline="0" noProof="0" dirty="0" err="1" smtClean="0"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Адвент</a:t>
            </a:r>
            <a:r>
              <a:rPr kumimoji="0" lang="ru-RU" altLang="ru-RU" sz="4000" b="1" i="0" u="none" strike="noStrike" kern="1200" cap="none" spc="0" normalizeH="0" baseline="0" noProof="0" dirty="0" smtClean="0"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238179" y="0"/>
            <a:ext cx="9382178" cy="6858000"/>
            <a:chOff x="-238179" y="0"/>
            <a:chExt cx="9382178" cy="6858000"/>
          </a:xfrm>
        </p:grpSpPr>
        <p:pic>
          <p:nvPicPr>
            <p:cNvPr id="3" name="Рисунок 2" descr="фон.jpg"/>
            <p:cNvPicPr>
              <a:picLocks noChangeAspect="1"/>
            </p:cNvPicPr>
            <p:nvPr/>
          </p:nvPicPr>
          <p:blipFill>
            <a:blip r:embed="rId2" cstate="print">
              <a:lum bright="20000"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  <p:pic>
          <p:nvPicPr>
            <p:cNvPr id="4" name="Picture 2" descr="http://2.bp.blogspot.com/-6eOg656ahq8/UJtE15CrIlI/AAAAAAABOKU/5K_C2A0h17w/s1600/14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0"/>
              <a:ext cx="7679434" cy="2054249"/>
            </a:xfrm>
            <a:prstGeom prst="rect">
              <a:avLst/>
            </a:prstGeom>
            <a:noFill/>
          </p:spPr>
        </p:pic>
        <p:pic>
          <p:nvPicPr>
            <p:cNvPr id="5" name="Picture 2" descr="http://3.bp.blogspot.com/-2jRlBblcJ5o/UJtEm2zTLSI/AAAAAAABOKM/nR8BFuGcHj4/s1600/13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38179" y="0"/>
              <a:ext cx="1307306" cy="6858000"/>
            </a:xfrm>
            <a:prstGeom prst="rect">
              <a:avLst/>
            </a:prstGeom>
            <a:noFill/>
          </p:spPr>
        </p:pic>
      </p:grp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3714752"/>
            <a:ext cx="3174973" cy="20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http://i.dailymail.co.uk/i/pix/2014/12/18/23DA337900000578-2869918-image-a-47_1418881403938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928934"/>
            <a:ext cx="442915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14400" y="285728"/>
            <a:ext cx="8229600" cy="1143000"/>
          </a:xfrm>
          <a:prstGeom prst="rect">
            <a:avLst/>
          </a:prstGeom>
          <a:solidFill>
            <a:srgbClr val="E7F6FF">
              <a:alpha val="90195"/>
            </a:srgb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Christmas Cards </a:t>
            </a:r>
            <a:r>
              <a:rPr kumimoji="0" lang="ru-RU" alt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alt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alt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</a:t>
            </a:r>
            <a:r>
              <a:rPr kumimoji="0" lang="ru-RU" alt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рождественские открытки)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071538" y="1714488"/>
            <a:ext cx="6357982" cy="954107"/>
          </a:xfrm>
          <a:prstGeom prst="rect">
            <a:avLst/>
          </a:prstGeom>
          <a:solidFill>
            <a:schemeClr val="accent3">
              <a:lumMod val="20000"/>
              <a:lumOff val="80000"/>
              <a:alpha val="45882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>
                <a:latin typeface="Arial" pitchFamily="34" charset="0"/>
                <a:cs typeface="Arial" pitchFamily="34" charset="0"/>
              </a:rPr>
              <a:t>Первая Рождественская открытка появилась в Англии в </a:t>
            </a:r>
            <a:r>
              <a:rPr lang="ru-RU" altLang="ru-RU" sz="2800" b="1" dirty="0">
                <a:latin typeface="Arial" pitchFamily="34" charset="0"/>
                <a:cs typeface="Arial" pitchFamily="34" charset="0"/>
              </a:rPr>
              <a:t>1794 </a:t>
            </a:r>
            <a:r>
              <a:rPr lang="ru-RU" altLang="ru-RU" sz="2800" dirty="0">
                <a:latin typeface="Arial" pitchFamily="34" charset="0"/>
                <a:cs typeface="Arial" pitchFamily="34" charset="0"/>
              </a:rPr>
              <a:t>году.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6027003"/>
            <a:ext cx="7572428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1843г. по заказу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Г.Коуэла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была напечатана первая Рождественская открытка  в типографии.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9559">
            <a:off x="6968739" y="1429951"/>
            <a:ext cx="1841325" cy="270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238178" y="0"/>
            <a:ext cx="9382178" cy="6858000"/>
            <a:chOff x="-238179" y="0"/>
            <a:chExt cx="9382178" cy="6858000"/>
          </a:xfrm>
        </p:grpSpPr>
        <p:pic>
          <p:nvPicPr>
            <p:cNvPr id="3" name="Рисунок 2" descr="фон.jpg"/>
            <p:cNvPicPr>
              <a:picLocks noChangeAspect="1"/>
            </p:cNvPicPr>
            <p:nvPr/>
          </p:nvPicPr>
          <p:blipFill>
            <a:blip r:embed="rId2" cstate="print">
              <a:lum bright="20000"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  <p:pic>
          <p:nvPicPr>
            <p:cNvPr id="4" name="Picture 2" descr="http://2.bp.blogspot.com/-6eOg656ahq8/UJtE15CrIlI/AAAAAAABOKU/5K_C2A0h17w/s1600/14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0"/>
              <a:ext cx="7679434" cy="2054249"/>
            </a:xfrm>
            <a:prstGeom prst="rect">
              <a:avLst/>
            </a:prstGeom>
            <a:noFill/>
          </p:spPr>
        </p:pic>
        <p:pic>
          <p:nvPicPr>
            <p:cNvPr id="5" name="Picture 2" descr="http://3.bp.blogspot.com/-2jRlBblcJ5o/UJtEm2zTLSI/AAAAAAABOKM/nR8BFuGcHj4/s1600/13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38179" y="0"/>
              <a:ext cx="1307306" cy="6858000"/>
            </a:xfrm>
            <a:prstGeom prst="rect">
              <a:avLst/>
            </a:prstGeom>
            <a:noFill/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00100" y="2500306"/>
            <a:ext cx="3214710" cy="523220"/>
          </a:xfrm>
          <a:prstGeom prst="rect">
            <a:avLst/>
          </a:prstGeom>
          <a:solidFill>
            <a:srgbClr val="CCFFCC">
              <a:alpha val="5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 dirty="0" err="1">
                <a:latin typeface="Arial" pitchFamily="34" charset="0"/>
                <a:cs typeface="Arial" pitchFamily="34" charset="0"/>
              </a:rPr>
              <a:t>Mistletoe</a:t>
            </a:r>
            <a:r>
              <a:rPr lang="ru-RU" altLang="ru-RU" sz="28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омела)</a:t>
            </a:r>
            <a:endParaRPr lang="ru-RU" alt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000720" y="4643446"/>
            <a:ext cx="3143280" cy="523220"/>
          </a:xfrm>
          <a:prstGeom prst="rect">
            <a:avLst/>
          </a:prstGeom>
          <a:solidFill>
            <a:srgbClr val="CCFFCC">
              <a:alpha val="47842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b="1" dirty="0">
                <a:latin typeface="Arial" pitchFamily="34" charset="0"/>
                <a:cs typeface="Arial" pitchFamily="34" charset="0"/>
              </a:rPr>
              <a:t>Holly</a:t>
            </a:r>
            <a:r>
              <a:rPr lang="en-US" altLang="ru-RU" sz="28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altLang="ru-RU" sz="2800" dirty="0">
                <a:latin typeface="Arial" pitchFamily="34" charset="0"/>
                <a:cs typeface="Arial" pitchFamily="34" charset="0"/>
              </a:rPr>
              <a:t>остролист</a:t>
            </a: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ru-RU" alt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Holly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78822" y="2207996"/>
            <a:ext cx="1872208" cy="25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Mistleto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3143248"/>
            <a:ext cx="2643206" cy="300037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4214810" y="5857892"/>
            <a:ext cx="2077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Ivy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(плющ)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http://purplefolie.p.u.pic.centerblog.net/4683794a.pn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3071810"/>
            <a:ext cx="164307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000100" y="1357298"/>
            <a:ext cx="7886700" cy="1071570"/>
          </a:xfrm>
          <a:prstGeom prst="rect">
            <a:avLst/>
          </a:prstGeom>
          <a:solidFill>
            <a:srgbClr val="E7F6FF">
              <a:alpha val="90195"/>
            </a:srgb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Christmas Decorations </a:t>
            </a:r>
            <a:r>
              <a:rPr kumimoji="0" lang="en-US" alt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</a:t>
            </a:r>
            <a:r>
              <a:rPr kumimoji="0" lang="ru-RU" alt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Рождественские украшения)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238178" y="0"/>
            <a:ext cx="9382178" cy="6858000"/>
            <a:chOff x="-238179" y="0"/>
            <a:chExt cx="9382178" cy="6858000"/>
          </a:xfrm>
        </p:grpSpPr>
        <p:pic>
          <p:nvPicPr>
            <p:cNvPr id="3" name="Рисунок 2" descr="фон.jpg"/>
            <p:cNvPicPr>
              <a:picLocks noChangeAspect="1"/>
            </p:cNvPicPr>
            <p:nvPr/>
          </p:nvPicPr>
          <p:blipFill>
            <a:blip r:embed="rId2" cstate="print">
              <a:lum bright="20000"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  <p:pic>
          <p:nvPicPr>
            <p:cNvPr id="4" name="Picture 2" descr="http://2.bp.blogspot.com/-6eOg656ahq8/UJtE15CrIlI/AAAAAAABOKU/5K_C2A0h17w/s1600/14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0"/>
              <a:ext cx="7679434" cy="2054249"/>
            </a:xfrm>
            <a:prstGeom prst="rect">
              <a:avLst/>
            </a:prstGeom>
            <a:noFill/>
          </p:spPr>
        </p:pic>
        <p:pic>
          <p:nvPicPr>
            <p:cNvPr id="5" name="Picture 2" descr="http://3.bp.blogspot.com/-2jRlBblcJ5o/UJtEm2zTLSI/AAAAAAABOKM/nR8BFuGcHj4/s1600/13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38179" y="0"/>
              <a:ext cx="1307306" cy="6858000"/>
            </a:xfrm>
            <a:prstGeom prst="rect">
              <a:avLst/>
            </a:prstGeom>
            <a:noFill/>
          </p:spPr>
        </p:pic>
      </p:grpSp>
      <p:sp>
        <p:nvSpPr>
          <p:cNvPr id="6" name="Заголовок 1"/>
          <p:cNvSpPr txBox="1">
            <a:spLocks/>
          </p:cNvSpPr>
          <p:nvPr/>
        </p:nvSpPr>
        <p:spPr>
          <a:xfrm>
            <a:off x="1000100" y="1357298"/>
            <a:ext cx="7886700" cy="1071570"/>
          </a:xfrm>
          <a:prstGeom prst="rect">
            <a:avLst/>
          </a:prstGeom>
          <a:solidFill>
            <a:srgbClr val="E7F6FF">
              <a:alpha val="90195"/>
            </a:srgb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Christmas Decorations </a:t>
            </a:r>
            <a:r>
              <a:rPr kumimoji="0" lang="en-US" alt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</a:t>
            </a:r>
            <a:r>
              <a:rPr kumimoji="0" lang="ru-RU" alt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Рождественские украшения)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2786058"/>
            <a:ext cx="2841981" cy="369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071538" y="3000372"/>
            <a:ext cx="4429156" cy="3108543"/>
          </a:xfrm>
          <a:prstGeom prst="rect">
            <a:avLst/>
          </a:prstGeom>
          <a:solidFill>
            <a:srgbClr val="CCECFF">
              <a:alpha val="58038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b="1" dirty="0">
                <a:latin typeface="Arial" pitchFamily="34" charset="0"/>
                <a:cs typeface="Arial" pitchFamily="34" charset="0"/>
              </a:rPr>
              <a:t>Christmas tree</a:t>
            </a:r>
            <a:r>
              <a:rPr lang="ru-RU" alt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(рождественская </a:t>
            </a:r>
            <a:r>
              <a:rPr lang="ru-RU" altLang="ru-RU" sz="2800" dirty="0">
                <a:latin typeface="Arial" pitchFamily="34" charset="0"/>
                <a:cs typeface="Arial" pitchFamily="34" charset="0"/>
              </a:rPr>
              <a:t>елка) – ее украшают гирляндами, мишурой, шарами; традиционные цвета - красный, зеленый и золотой. 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2652</TotalTime>
  <Words>938</Words>
  <Application>Microsoft Office PowerPoint</Application>
  <PresentationFormat>Экран (4:3)</PresentationFormat>
  <Paragraphs>106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Интернет-источники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Пользователь Windows</cp:lastModifiedBy>
  <cp:revision>230</cp:revision>
  <dcterms:created xsi:type="dcterms:W3CDTF">2015-01-04T18:25:52Z</dcterms:created>
  <dcterms:modified xsi:type="dcterms:W3CDTF">2023-11-14T12:20:00Z</dcterms:modified>
</cp:coreProperties>
</file>