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304" r:id="rId2"/>
    <p:sldId id="258" r:id="rId3"/>
    <p:sldId id="316" r:id="rId4"/>
    <p:sldId id="317" r:id="rId5"/>
    <p:sldId id="285" r:id="rId6"/>
    <p:sldId id="264" r:id="rId7"/>
    <p:sldId id="265" r:id="rId8"/>
    <p:sldId id="266" r:id="rId9"/>
    <p:sldId id="268" r:id="rId10"/>
    <p:sldId id="279" r:id="rId11"/>
    <p:sldId id="283" r:id="rId12"/>
    <p:sldId id="289" r:id="rId13"/>
    <p:sldId id="281" r:id="rId14"/>
    <p:sldId id="269" r:id="rId15"/>
    <p:sldId id="280" r:id="rId16"/>
    <p:sldId id="278" r:id="rId17"/>
    <p:sldId id="290" r:id="rId18"/>
    <p:sldId id="272" r:id="rId19"/>
    <p:sldId id="273" r:id="rId20"/>
    <p:sldId id="306" r:id="rId21"/>
    <p:sldId id="315" r:id="rId22"/>
    <p:sldId id="319" r:id="rId23"/>
    <p:sldId id="312" r:id="rId24"/>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5DDFE4FC-0B9F-4FD3-A416-793D1641F82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5DDFE4FC-0B9F-4FD3-A416-793D1641F827}"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5DDFE4FC-0B9F-4FD3-A416-793D1641F827}"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6CC3F3AA-A7B3-4381-9ED3-69AF0DA228E3}" type="datetimeFigureOut">
              <a:rPr lang="ru-RU" smtClean="0"/>
              <a:pPr/>
              <a:t>12.02.2023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5DDFE4FC-0B9F-4FD3-A416-793D1641F827}"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CC3F3AA-A7B3-4381-9ED3-69AF0DA228E3}" type="datetimeFigureOut">
              <a:rPr lang="ru-RU" smtClean="0"/>
              <a:pPr/>
              <a:t>12.02.2023</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DDFE4FC-0B9F-4FD3-A416-793D1641F827}"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Rectangle 1"/>
          <p:cNvSpPr>
            <a:spLocks noChangeArrowheads="1"/>
          </p:cNvSpPr>
          <p:nvPr/>
        </p:nvSpPr>
        <p:spPr bwMode="auto">
          <a:xfrm>
            <a:off x="0" y="786590"/>
            <a:ext cx="9144000" cy="520142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4400" b="1" i="1" u="none" strike="noStrike" cap="none" normalizeH="0" baseline="0" dirty="0" err="1" smtClean="0">
                <a:ln>
                  <a:noFill/>
                </a:ln>
                <a:solidFill>
                  <a:srgbClr val="C00000"/>
                </a:solidFill>
                <a:effectLst/>
                <a:latin typeface="Times New Roman" pitchFamily="18" charset="0"/>
                <a:ea typeface="Times New Roman" pitchFamily="18" charset="0"/>
                <a:cs typeface="Times New Roman" pitchFamily="18" charset="0"/>
              </a:rPr>
              <a:t>Здоровьесберегающая</a:t>
            </a:r>
            <a:r>
              <a:rPr kumimoji="0" lang="ru-RU" sz="4400" b="1" i="1" u="none" strike="noStrike" cap="none" normalizeH="0" dirty="0" smtClean="0">
                <a:ln>
                  <a:noFill/>
                </a:ln>
                <a:solidFill>
                  <a:srgbClr val="C00000"/>
                </a:solidFill>
                <a:effectLst/>
                <a:latin typeface="Times New Roman" pitchFamily="18" charset="0"/>
                <a:ea typeface="Times New Roman" pitchFamily="18" charset="0"/>
                <a:cs typeface="Times New Roman" pitchFamily="18" charset="0"/>
              </a:rPr>
              <a:t> </a:t>
            </a:r>
            <a:r>
              <a:rPr kumimoji="0" lang="ru-RU" sz="4400" b="1" i="1" u="none" strike="noStrike" cap="none" normalizeH="0" baseline="0" dirty="0" smtClean="0">
                <a:ln>
                  <a:noFill/>
                </a:ln>
                <a:solidFill>
                  <a:srgbClr val="C00000"/>
                </a:solidFill>
                <a:effectLst/>
                <a:latin typeface="Times New Roman" pitchFamily="18" charset="0"/>
                <a:ea typeface="Times New Roman" pitchFamily="18" charset="0"/>
                <a:cs typeface="Times New Roman" pitchFamily="18" charset="0"/>
              </a:rPr>
              <a:t>технология в начальной школе в рамках реализации ФГОС на уроках немецкого языка</a:t>
            </a:r>
          </a:p>
          <a:p>
            <a:pPr marL="0" marR="0" lvl="0" indent="0" algn="l" defTabSz="914400" rtl="0" eaLnBrk="1" fontAlgn="base" latinLnBrk="0" hangingPunct="1">
              <a:lnSpc>
                <a:spcPct val="100000"/>
              </a:lnSpc>
              <a:spcBef>
                <a:spcPct val="0"/>
              </a:spcBef>
              <a:spcAft>
                <a:spcPct val="0"/>
              </a:spcAft>
              <a:buClrTx/>
              <a:buSzTx/>
              <a:buFontTx/>
              <a:buNone/>
              <a:tabLst/>
            </a:pPr>
            <a:endParaRPr lang="ru-RU" sz="4400" b="1" i="1" dirty="0" smtClean="0">
              <a:solidFill>
                <a:srgbClr val="C00000"/>
              </a:solidFill>
              <a:latin typeface="Times New Roman" pitchFamily="18" charset="0"/>
              <a:ea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kumimoji="0" lang="ru-RU" sz="2800" b="1" u="none" strike="noStrike" cap="none" normalizeH="0" baseline="0" dirty="0" smtClean="0">
                <a:ln>
                  <a:noFill/>
                </a:ln>
                <a:solidFill>
                  <a:srgbClr val="0070C0"/>
                </a:solidFill>
                <a:effectLst/>
                <a:latin typeface="Times New Roman" pitchFamily="18" charset="0"/>
                <a:cs typeface="Times New Roman" pitchFamily="18" charset="0"/>
              </a:rPr>
              <a:t>                      </a:t>
            </a:r>
            <a:r>
              <a:rPr kumimoji="0" lang="ru-RU" sz="2800" b="1" u="none" strike="noStrike" cap="none" normalizeH="0" baseline="0" dirty="0" err="1" smtClean="0">
                <a:ln>
                  <a:noFill/>
                </a:ln>
                <a:solidFill>
                  <a:srgbClr val="0070C0"/>
                </a:solidFill>
                <a:effectLst/>
                <a:latin typeface="Times New Roman" pitchFamily="18" charset="0"/>
                <a:cs typeface="Times New Roman" pitchFamily="18" charset="0"/>
              </a:rPr>
              <a:t>Безборотько</a:t>
            </a:r>
            <a:r>
              <a:rPr kumimoji="0" lang="ru-RU" sz="2800" b="1" u="none" strike="noStrike" cap="none" normalizeH="0" baseline="0" dirty="0" smtClean="0">
                <a:ln>
                  <a:noFill/>
                </a:ln>
                <a:solidFill>
                  <a:srgbClr val="0070C0"/>
                </a:solidFill>
                <a:effectLst/>
                <a:latin typeface="Times New Roman" pitchFamily="18" charset="0"/>
                <a:cs typeface="Times New Roman" pitchFamily="18" charset="0"/>
              </a:rPr>
              <a:t> Эрна </a:t>
            </a:r>
            <a:r>
              <a:rPr kumimoji="0" lang="ru-RU" sz="2800" b="1" u="none" strike="noStrike" cap="none" normalizeH="0" baseline="0" dirty="0" err="1" smtClean="0">
                <a:ln>
                  <a:noFill/>
                </a:ln>
                <a:solidFill>
                  <a:srgbClr val="0070C0"/>
                </a:solidFill>
                <a:effectLst/>
                <a:latin typeface="Times New Roman" pitchFamily="18" charset="0"/>
                <a:cs typeface="Times New Roman" pitchFamily="18" charset="0"/>
              </a:rPr>
              <a:t>Эриковна</a:t>
            </a:r>
            <a:endParaRPr kumimoji="0" lang="ru-RU" sz="2800" b="1"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sz="2000" b="1" dirty="0" smtClean="0">
                <a:solidFill>
                  <a:srgbClr val="0070C0"/>
                </a:solidFill>
                <a:latin typeface="Times New Roman" pitchFamily="18" charset="0"/>
                <a:cs typeface="Times New Roman" pitchFamily="18" charset="0"/>
              </a:rPr>
              <a:t>                                         учитель немецкого языка</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ru-RU" sz="2800" b="1" i="1" u="none" strike="noStrike" cap="none" normalizeH="0" baseline="0" dirty="0" smtClean="0">
              <a:ln>
                <a:noFill/>
              </a:ln>
              <a:solidFill>
                <a:srgbClr val="0070C0"/>
              </a:solidFill>
              <a:effectLst/>
              <a:latin typeface="Times New Roman" pitchFamily="18" charset="0"/>
              <a:cs typeface="Times New Roman" pitchFamily="18" charset="0"/>
            </a:endParaRPr>
          </a:p>
          <a:p>
            <a:pPr marL="0" marR="0" lvl="0" indent="0" algn="l" defTabSz="914400" rtl="0" eaLnBrk="1" fontAlgn="base" latinLnBrk="0" hangingPunct="1">
              <a:lnSpc>
                <a:spcPct val="100000"/>
              </a:lnSpc>
              <a:spcBef>
                <a:spcPct val="0"/>
              </a:spcBef>
              <a:spcAft>
                <a:spcPct val="0"/>
              </a:spcAft>
              <a:buClrTx/>
              <a:buSzTx/>
              <a:buFontTx/>
              <a:buNone/>
              <a:tabLst/>
            </a:pPr>
            <a:r>
              <a:rPr lang="ru-RU" sz="2800" b="1" i="1" dirty="0" smtClean="0">
                <a:solidFill>
                  <a:srgbClr val="0070C0"/>
                </a:solidFill>
                <a:latin typeface="Times New Roman" pitchFamily="18" charset="0"/>
                <a:cs typeface="Times New Roman" pitchFamily="18" charset="0"/>
              </a:rPr>
              <a:t>         «</a:t>
            </a:r>
            <a:r>
              <a:rPr lang="ru-RU" sz="1600" b="1" dirty="0" smtClean="0">
                <a:latin typeface="Times New Roman" pitchFamily="18" charset="0"/>
                <a:cs typeface="Times New Roman" pitchFamily="18" charset="0"/>
              </a:rPr>
              <a:t>Октябрьской СОШ» филиал МКОУ « Уйская СОШ имени А.И.Тихонова»</a:t>
            </a:r>
            <a:endParaRPr kumimoji="0" lang="ru-RU" sz="1600" b="0" u="none" strike="noStrike" cap="none" normalizeH="0" baseline="0" dirty="0" smtClean="0">
              <a:ln>
                <a:noFill/>
              </a:ln>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764704"/>
            <a:ext cx="8568952" cy="1368152"/>
          </a:xfrm>
        </p:spPr>
        <p:txBody>
          <a:bodyPr>
            <a:noAutofit/>
          </a:bodyPr>
          <a:lstStyle/>
          <a:p>
            <a:r>
              <a:rPr lang="ru-RU" sz="4400" b="1" i="1" dirty="0" smtClean="0">
                <a:solidFill>
                  <a:srgbClr val="C00000"/>
                </a:solidFill>
                <a:latin typeface="Times New Roman" pitchFamily="18" charset="0"/>
                <a:cs typeface="Times New Roman" pitchFamily="18" charset="0"/>
              </a:rPr>
              <a:t> Танцевальные и музыкальные        физкультминутки</a:t>
            </a:r>
            <a:endParaRPr lang="ru-RU" sz="4400"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a:p>
        </p:txBody>
      </p:sp>
      <p:sp>
        <p:nvSpPr>
          <p:cNvPr id="5" name="Текст 4"/>
          <p:cNvSpPr>
            <a:spLocks noGrp="1"/>
          </p:cNvSpPr>
          <p:nvPr>
            <p:ph type="body" sz="half" idx="3"/>
          </p:nvPr>
        </p:nvSpPr>
        <p:spPr/>
        <p:txBody>
          <a:bodyPr/>
          <a:lstStyle/>
          <a:p>
            <a:endParaRPr lang="ru-RU"/>
          </a:p>
        </p:txBody>
      </p:sp>
      <p:sp>
        <p:nvSpPr>
          <p:cNvPr id="6" name="Содержимое 5"/>
          <p:cNvSpPr>
            <a:spLocks noGrp="1"/>
          </p:cNvSpPr>
          <p:nvPr>
            <p:ph sz="quarter" idx="4"/>
          </p:nvPr>
        </p:nvSpPr>
        <p:spPr/>
        <p:txBody>
          <a:bodyPr>
            <a:normAutofit/>
          </a:bodyPr>
          <a:lstStyle/>
          <a:p>
            <a:pPr>
              <a:buNone/>
            </a:pPr>
            <a:r>
              <a:rPr lang="ru-RU" dirty="0" smtClean="0">
                <a:latin typeface="Times New Roman" pitchFamily="18" charset="0"/>
                <a:cs typeface="Times New Roman" pitchFamily="18" charset="0"/>
              </a:rPr>
              <a:t>    Повышают эмоциональное состояние школьников. Это не только знакомит детей с народным творчеством страны изучаемого языка, а также способствует развитию координации, непринужденности и эмоциональности движений.</a:t>
            </a:r>
            <a:endParaRPr lang="ru-RU" dirty="0">
              <a:latin typeface="Times New Roman" pitchFamily="18" charset="0"/>
              <a:cs typeface="Times New Roman" pitchFamily="18" charset="0"/>
            </a:endParaRPr>
          </a:p>
        </p:txBody>
      </p:sp>
      <p:pic>
        <p:nvPicPr>
          <p:cNvPr id="9" name="Содержимое 8" descr="https://i.ytimg.com/vi/kFQXlc3PJyc/maxresdefault.jpg"/>
          <p:cNvPicPr>
            <a:picLocks noGrp="1"/>
          </p:cNvPicPr>
          <p:nvPr>
            <p:ph sz="quarter" idx="2"/>
          </p:nvPr>
        </p:nvPicPr>
        <p:blipFill>
          <a:blip r:embed="rId2" cstate="print"/>
          <a:srcRect t="4558"/>
          <a:stretch>
            <a:fillRect/>
          </a:stretch>
        </p:blipFill>
        <p:spPr bwMode="auto">
          <a:xfrm>
            <a:off x="457200" y="2852936"/>
            <a:ext cx="4186808" cy="266943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512168"/>
          </a:xfrm>
        </p:spPr>
        <p:txBody>
          <a:bodyPr>
            <a:normAutofit/>
          </a:bodyPr>
          <a:lstStyle/>
          <a:p>
            <a:r>
              <a:rPr lang="ru-RU" sz="4400" b="1" i="1" dirty="0" smtClean="0">
                <a:solidFill>
                  <a:srgbClr val="C00000"/>
                </a:solidFill>
                <a:latin typeface="Times New Roman" pitchFamily="18" charset="0"/>
                <a:cs typeface="Times New Roman" pitchFamily="18" charset="0"/>
              </a:rPr>
              <a:t>                    Считалки</a:t>
            </a:r>
            <a:r>
              <a:rPr lang="ru-RU" sz="2800" b="1" dirty="0" smtClean="0"/>
              <a:t> </a:t>
            </a:r>
            <a:endParaRPr lang="ru-RU" sz="2800" dirty="0"/>
          </a:p>
        </p:txBody>
      </p:sp>
      <p:sp>
        <p:nvSpPr>
          <p:cNvPr id="3" name="Текст 2"/>
          <p:cNvSpPr>
            <a:spLocks noGrp="1"/>
          </p:cNvSpPr>
          <p:nvPr>
            <p:ph type="body" idx="1"/>
          </p:nvPr>
        </p:nvSpPr>
        <p:spPr/>
        <p:txBody>
          <a:bodyPr/>
          <a:lstStyle/>
          <a:p>
            <a:endParaRPr lang="ru-RU" dirty="0"/>
          </a:p>
        </p:txBody>
      </p:sp>
      <p:sp>
        <p:nvSpPr>
          <p:cNvPr id="5" name="Текст 4"/>
          <p:cNvSpPr>
            <a:spLocks noGrp="1"/>
          </p:cNvSpPr>
          <p:nvPr>
            <p:ph type="body" sz="half" idx="3"/>
          </p:nvPr>
        </p:nvSpPr>
        <p:spPr/>
        <p:txBody>
          <a:bodyPr/>
          <a:lstStyle/>
          <a:p>
            <a:endParaRPr lang="ru-RU"/>
          </a:p>
        </p:txBody>
      </p:sp>
      <p:sp>
        <p:nvSpPr>
          <p:cNvPr id="4" name="Содержимое 3"/>
          <p:cNvSpPr>
            <a:spLocks noGrp="1"/>
          </p:cNvSpPr>
          <p:nvPr>
            <p:ph sz="quarter" idx="2"/>
          </p:nvPr>
        </p:nvSpPr>
        <p:spPr/>
        <p:txBody>
          <a:bodyPr/>
          <a:lstStyle/>
          <a:p>
            <a:endParaRPr lang="ru-RU" dirty="0"/>
          </a:p>
        </p:txBody>
      </p:sp>
      <p:sp>
        <p:nvSpPr>
          <p:cNvPr id="6" name="Содержимое 5"/>
          <p:cNvSpPr>
            <a:spLocks noGrp="1"/>
          </p:cNvSpPr>
          <p:nvPr>
            <p:ph sz="quarter" idx="4"/>
          </p:nvPr>
        </p:nvSpPr>
        <p:spPr/>
        <p:txBody>
          <a:bodyPr>
            <a:normAutofit/>
          </a:bodyPr>
          <a:lstStyle/>
          <a:p>
            <a:pPr>
              <a:buNone/>
            </a:pPr>
            <a:r>
              <a:rPr lang="ru-RU" dirty="0" smtClean="0">
                <a:latin typeface="Times New Roman" pitchFamily="18" charset="0"/>
                <a:cs typeface="Times New Roman" pitchFamily="18" charset="0"/>
              </a:rPr>
              <a:t>    Считалки – это материал для эстетического, психологического, физического и умственного развития ребенка, и снятия эмоциональной напряженности.</a:t>
            </a:r>
            <a:endParaRPr lang="ru-RU" dirty="0">
              <a:latin typeface="Times New Roman" pitchFamily="18" charset="0"/>
              <a:cs typeface="Times New Roman" pitchFamily="18" charset="0"/>
            </a:endParaRPr>
          </a:p>
        </p:txBody>
      </p:sp>
      <p:pic>
        <p:nvPicPr>
          <p:cNvPr id="7" name="Рисунок 6" descr="http://www.maam.ru/images/photos/f50eab7c7fdcad8f15571a76fd6ed165.jpg"/>
          <p:cNvPicPr/>
          <p:nvPr/>
        </p:nvPicPr>
        <p:blipFill>
          <a:blip r:embed="rId2" cstate="print"/>
          <a:srcRect/>
          <a:stretch>
            <a:fillRect/>
          </a:stretch>
        </p:blipFill>
        <p:spPr bwMode="auto">
          <a:xfrm>
            <a:off x="467544" y="2132856"/>
            <a:ext cx="3960440" cy="3024336"/>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i="1" dirty="0" smtClean="0">
                <a:solidFill>
                  <a:srgbClr val="C00000"/>
                </a:solidFill>
                <a:latin typeface="Times New Roman" pitchFamily="18" charset="0"/>
                <a:cs typeface="Times New Roman" pitchFamily="18" charset="0"/>
              </a:rPr>
              <a:t>                Рифмовки</a:t>
            </a:r>
            <a:endParaRPr lang="ru-RU" sz="44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latin typeface="Times New Roman" pitchFamily="18" charset="0"/>
                <a:cs typeface="Times New Roman" pitchFamily="18" charset="0"/>
              </a:rPr>
              <a:t>   Специально составленные стихотворные тексты, построенные по законам ритма и рифмы. Использование рифмовок и стихов на уроке обеспечивает активность и работоспособность учащихся, творческую деятельность и высокий уровень владения лексико-грамматическим материалом, поддерживает у детей интерес к изучению иностранного языка.</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i="1" dirty="0" smtClean="0">
                <a:solidFill>
                  <a:srgbClr val="C00000"/>
                </a:solidFill>
                <a:latin typeface="Times New Roman" pitchFamily="18" charset="0"/>
                <a:cs typeface="Times New Roman" pitchFamily="18" charset="0"/>
              </a:rPr>
              <a:t>               Песня на уроке </a:t>
            </a:r>
            <a:endParaRPr lang="ru-RU" sz="4400"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a:p>
        </p:txBody>
      </p:sp>
      <p:sp>
        <p:nvSpPr>
          <p:cNvPr id="5" name="Текст 4"/>
          <p:cNvSpPr>
            <a:spLocks noGrp="1"/>
          </p:cNvSpPr>
          <p:nvPr>
            <p:ph type="body" sz="half" idx="3"/>
          </p:nvPr>
        </p:nvSpPr>
        <p:spPr/>
        <p:txBody>
          <a:bodyPr/>
          <a:lstStyle/>
          <a:p>
            <a:endParaRPr lang="ru-RU"/>
          </a:p>
        </p:txBody>
      </p:sp>
      <p:pic>
        <p:nvPicPr>
          <p:cNvPr id="7" name="Содержимое 6" descr="http://vis-estrella.ru/wp-content/uploads/2016/09/akterskoe.jpg"/>
          <p:cNvPicPr>
            <a:picLocks noGrp="1"/>
          </p:cNvPicPr>
          <p:nvPr>
            <p:ph sz="quarter" idx="2"/>
          </p:nvPr>
        </p:nvPicPr>
        <p:blipFill>
          <a:blip r:embed="rId2" cstate="print"/>
          <a:stretch>
            <a:fillRect/>
          </a:stretch>
        </p:blipFill>
        <p:spPr bwMode="auto">
          <a:xfrm>
            <a:off x="457200" y="3022938"/>
            <a:ext cx="4040188" cy="2829836"/>
          </a:xfrm>
          <a:prstGeom prst="rect">
            <a:avLst/>
          </a:prstGeom>
          <a:noFill/>
          <a:ln w="9525">
            <a:noFill/>
            <a:miter lim="800000"/>
            <a:headEnd/>
            <a:tailEnd/>
          </a:ln>
        </p:spPr>
      </p:pic>
      <p:sp>
        <p:nvSpPr>
          <p:cNvPr id="6" name="Содержимое 5"/>
          <p:cNvSpPr>
            <a:spLocks noGrp="1"/>
          </p:cNvSpPr>
          <p:nvPr>
            <p:ph sz="quarter" idx="4"/>
          </p:nvPr>
        </p:nvSpPr>
        <p:spPr/>
        <p:txBody>
          <a:bodyPr>
            <a:noAutofit/>
          </a:bodyPr>
          <a:lstStyle/>
          <a:p>
            <a:pPr>
              <a:buNone/>
            </a:pPr>
            <a:r>
              <a:rPr lang="ru-RU" sz="2400" dirty="0" smtClean="0">
                <a:latin typeface="Times New Roman" pitchFamily="18" charset="0"/>
                <a:cs typeface="Times New Roman" pitchFamily="18" charset="0"/>
              </a:rPr>
              <a:t>   Хороший вид релаксации, предоставляет возможность учащимся не только отдохнуть, но и служит для формирования фонетических, лексических, грамматических навыков.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714202"/>
          </a:xfrm>
        </p:spPr>
        <p:txBody>
          <a:bodyPr>
            <a:normAutofit/>
          </a:bodyPr>
          <a:lstStyle/>
          <a:p>
            <a:r>
              <a:rPr lang="ru-RU" dirty="0" smtClean="0"/>
              <a:t>                       </a:t>
            </a:r>
            <a:r>
              <a:rPr lang="ru-RU" sz="4000" i="1" dirty="0" smtClean="0">
                <a:solidFill>
                  <a:srgbClr val="C00000"/>
                </a:solidFill>
                <a:latin typeface="Times New Roman" pitchFamily="18" charset="0"/>
                <a:cs typeface="Times New Roman" pitchFamily="18" charset="0"/>
              </a:rPr>
              <a:t> </a:t>
            </a:r>
            <a:r>
              <a:rPr lang="ru-RU" sz="4000" b="1" i="1" dirty="0" smtClean="0">
                <a:solidFill>
                  <a:srgbClr val="C00000"/>
                </a:solidFill>
                <a:latin typeface="Times New Roman" pitchFamily="18" charset="0"/>
                <a:cs typeface="Times New Roman" pitchFamily="18" charset="0"/>
              </a:rPr>
              <a:t>Игра</a:t>
            </a:r>
            <a:endParaRPr lang="ru-RU" sz="40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492896"/>
            <a:ext cx="8229600" cy="4176464"/>
          </a:xfrm>
        </p:spPr>
        <p:txBody>
          <a:bodyPr>
            <a:normAutofit/>
          </a:bodyPr>
          <a:lstStyle/>
          <a:p>
            <a:r>
              <a:rPr lang="ru-RU" sz="2400" dirty="0" smtClean="0">
                <a:latin typeface="Times New Roman" pitchFamily="18" charset="0"/>
                <a:cs typeface="Times New Roman" pitchFamily="18" charset="0"/>
              </a:rPr>
              <a:t>в начальной школе подвижные игры способствуют развитию у учащихся коммуникативных навыков, двигательной активности, концентрации внимания, воображения, а также познавательных и языковых способностей.</a:t>
            </a:r>
          </a:p>
          <a:p>
            <a:r>
              <a:rPr lang="ru-RU" sz="2400" dirty="0" smtClean="0">
                <a:latin typeface="Times New Roman" pitchFamily="18" charset="0"/>
                <a:cs typeface="Times New Roman" pitchFamily="18" charset="0"/>
              </a:rPr>
              <a:t>игра помогает сделать процесс обучения интересным и творческим. Она создаёт атмосферу отвлеченности и снимает напряжение  у детей.</a:t>
            </a:r>
          </a:p>
          <a:p>
            <a:r>
              <a:rPr lang="ru-RU" sz="2400" dirty="0" smtClean="0">
                <a:latin typeface="Times New Roman" pitchFamily="18" charset="0"/>
                <a:cs typeface="Times New Roman" pitchFamily="18" charset="0"/>
              </a:rPr>
              <a:t>способствует  отдыху, вызывает  положительные эмоции, легкость и удовольствие.</a:t>
            </a:r>
          </a:p>
          <a:p>
            <a:endParaRPr lang="ru-RU" sz="2400" dirty="0" smtClean="0"/>
          </a:p>
          <a:p>
            <a:endParaRPr lang="ru-RU"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i="1" dirty="0" smtClean="0">
                <a:solidFill>
                  <a:srgbClr val="C00000"/>
                </a:solidFill>
                <a:latin typeface="Times New Roman" pitchFamily="18" charset="0"/>
                <a:cs typeface="Times New Roman" pitchFamily="18" charset="0"/>
              </a:rPr>
              <a:t>         Пальчиковые игры</a:t>
            </a:r>
            <a:endParaRPr lang="ru-RU" sz="4400"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a:p>
        </p:txBody>
      </p:sp>
      <p:sp>
        <p:nvSpPr>
          <p:cNvPr id="5" name="Текст 4"/>
          <p:cNvSpPr>
            <a:spLocks noGrp="1"/>
          </p:cNvSpPr>
          <p:nvPr>
            <p:ph type="body" sz="half" idx="3"/>
          </p:nvPr>
        </p:nvSpPr>
        <p:spPr/>
        <p:txBody>
          <a:bodyPr/>
          <a:lstStyle/>
          <a:p>
            <a:endParaRPr lang="ru-RU"/>
          </a:p>
        </p:txBody>
      </p:sp>
      <p:pic>
        <p:nvPicPr>
          <p:cNvPr id="7" name="Содержимое 6" descr="https://i.ytimg.com/vi/uqmjhbmzB6o/maxresdefault.jpg"/>
          <p:cNvPicPr>
            <a:picLocks noGrp="1"/>
          </p:cNvPicPr>
          <p:nvPr>
            <p:ph sz="quarter" idx="2"/>
          </p:nvPr>
        </p:nvPicPr>
        <p:blipFill>
          <a:blip r:embed="rId2" cstate="print"/>
          <a:stretch>
            <a:fillRect/>
          </a:stretch>
        </p:blipFill>
        <p:spPr bwMode="auto">
          <a:xfrm>
            <a:off x="467544" y="2636912"/>
            <a:ext cx="3600400" cy="1728192"/>
          </a:xfrm>
          <a:prstGeom prst="rect">
            <a:avLst/>
          </a:prstGeom>
          <a:noFill/>
          <a:ln w="9525">
            <a:noFill/>
            <a:miter lim="800000"/>
            <a:headEnd/>
            <a:tailEnd/>
          </a:ln>
        </p:spPr>
      </p:pic>
      <p:sp>
        <p:nvSpPr>
          <p:cNvPr id="6" name="Содержимое 5"/>
          <p:cNvSpPr>
            <a:spLocks noGrp="1"/>
          </p:cNvSpPr>
          <p:nvPr>
            <p:ph sz="quarter" idx="4"/>
          </p:nvPr>
        </p:nvSpPr>
        <p:spPr/>
        <p:txBody>
          <a:bodyPr>
            <a:normAutofit/>
          </a:bodyPr>
          <a:lstStyle/>
          <a:p>
            <a:pPr>
              <a:buNone/>
            </a:pPr>
            <a:r>
              <a:rPr lang="ru-RU" dirty="0" smtClean="0">
                <a:latin typeface="Times New Roman" pitchFamily="18" charset="0"/>
                <a:cs typeface="Times New Roman" pitchFamily="18" charset="0"/>
              </a:rPr>
              <a:t>    Пальчиковые игры могут помочь подготовить руку к письму, развить внимание, терпение, стимулировать фантазию, научиться управлять своим телом. </a:t>
            </a:r>
            <a:endParaRPr lang="ru-RU" dirty="0">
              <a:latin typeface="Times New Roman" pitchFamily="18" charset="0"/>
              <a:cs typeface="Times New Roman" pitchFamily="18" charset="0"/>
            </a:endParaRPr>
          </a:p>
        </p:txBody>
      </p:sp>
      <p:sp>
        <p:nvSpPr>
          <p:cNvPr id="9" name="Прямоугольник 8"/>
          <p:cNvSpPr/>
          <p:nvPr/>
        </p:nvSpPr>
        <p:spPr>
          <a:xfrm>
            <a:off x="1784350" y="4602847"/>
            <a:ext cx="2286000" cy="1815882"/>
          </a:xfrm>
          <a:prstGeom prst="rect">
            <a:avLst/>
          </a:prstGeom>
        </p:spPr>
        <p:txBody>
          <a:bodyPr>
            <a:spAutoFit/>
          </a:bodyPr>
          <a:lstStyle/>
          <a:p>
            <a:pPr lvl="0" eaLnBrk="0" fontAlgn="base" hangingPunct="0">
              <a:spcBef>
                <a:spcPct val="0"/>
              </a:spcBef>
              <a:spcAft>
                <a:spcPct val="0"/>
              </a:spcAft>
            </a:pPr>
            <a:r>
              <a:rPr lang="ru-RU" sz="1400" dirty="0" smtClean="0">
                <a:solidFill>
                  <a:prstClr val="black"/>
                </a:solidFill>
                <a:latin typeface="Calibri" pitchFamily="34" charset="0"/>
                <a:ea typeface="Times New Roman" pitchFamily="18" charset="0"/>
                <a:cs typeface="Times New Roman" pitchFamily="18" charset="0"/>
              </a:rPr>
              <a:t> </a:t>
            </a:r>
            <a:r>
              <a:rPr lang="en-US" sz="1400" dirty="0" smtClean="0">
                <a:solidFill>
                  <a:srgbClr val="0070C0"/>
                </a:solidFill>
              </a:rPr>
              <a:t>Mutter, Mutter  (</a:t>
            </a:r>
            <a:r>
              <a:rPr lang="ru-RU" sz="1400" dirty="0" smtClean="0">
                <a:solidFill>
                  <a:srgbClr val="0070C0"/>
                </a:solidFill>
              </a:rPr>
              <a:t>мизинчики</a:t>
            </a:r>
            <a:r>
              <a:rPr lang="en-US" sz="1400" dirty="0" smtClean="0">
                <a:solidFill>
                  <a:srgbClr val="0070C0"/>
                </a:solidFill>
              </a:rPr>
              <a:t>)</a:t>
            </a:r>
            <a:endParaRPr lang="ru-RU" sz="1400" dirty="0" smtClean="0">
              <a:solidFill>
                <a:srgbClr val="0070C0"/>
              </a:solidFill>
            </a:endParaRPr>
          </a:p>
          <a:p>
            <a:r>
              <a:rPr lang="en-US" sz="1400" dirty="0" smtClean="0">
                <a:solidFill>
                  <a:srgbClr val="0070C0"/>
                </a:solidFill>
              </a:rPr>
              <a:t>Was? Was? Was? (</a:t>
            </a:r>
            <a:r>
              <a:rPr lang="ru-RU" sz="1400" dirty="0" smtClean="0">
                <a:solidFill>
                  <a:srgbClr val="0070C0"/>
                </a:solidFill>
              </a:rPr>
              <a:t>безымянные</a:t>
            </a:r>
            <a:r>
              <a:rPr lang="en-US" sz="1400" dirty="0" smtClean="0">
                <a:solidFill>
                  <a:srgbClr val="0070C0"/>
                </a:solidFill>
              </a:rPr>
              <a:t>)</a:t>
            </a:r>
            <a:endParaRPr lang="ru-RU" sz="1400" dirty="0" smtClean="0">
              <a:solidFill>
                <a:srgbClr val="0070C0"/>
              </a:solidFill>
            </a:endParaRPr>
          </a:p>
          <a:p>
            <a:r>
              <a:rPr lang="en-US" sz="1400" dirty="0" err="1" smtClean="0">
                <a:solidFill>
                  <a:srgbClr val="0070C0"/>
                </a:solidFill>
              </a:rPr>
              <a:t>Gäste</a:t>
            </a:r>
            <a:r>
              <a:rPr lang="en-US" sz="1400" dirty="0" smtClean="0">
                <a:solidFill>
                  <a:srgbClr val="0070C0"/>
                </a:solidFill>
              </a:rPr>
              <a:t> </a:t>
            </a:r>
            <a:r>
              <a:rPr lang="en-US" sz="1400" dirty="0" err="1" smtClean="0">
                <a:solidFill>
                  <a:srgbClr val="0070C0"/>
                </a:solidFill>
              </a:rPr>
              <a:t>kommen</a:t>
            </a:r>
            <a:r>
              <a:rPr lang="en-US" sz="1400" dirty="0" smtClean="0">
                <a:solidFill>
                  <a:srgbClr val="0070C0"/>
                </a:solidFill>
              </a:rPr>
              <a:t>.  (</a:t>
            </a:r>
            <a:r>
              <a:rPr lang="ru-RU" sz="1400" dirty="0" smtClean="0">
                <a:solidFill>
                  <a:srgbClr val="0070C0"/>
                </a:solidFill>
              </a:rPr>
              <a:t>средние</a:t>
            </a:r>
            <a:r>
              <a:rPr lang="en-US" sz="1400" dirty="0" smtClean="0">
                <a:solidFill>
                  <a:srgbClr val="0070C0"/>
                </a:solidFill>
              </a:rPr>
              <a:t>) </a:t>
            </a:r>
            <a:endParaRPr lang="ru-RU" sz="1400" dirty="0" smtClean="0">
              <a:solidFill>
                <a:srgbClr val="0070C0"/>
              </a:solidFill>
            </a:endParaRPr>
          </a:p>
          <a:p>
            <a:r>
              <a:rPr lang="ru-RU" sz="1400" dirty="0" err="1" smtClean="0">
                <a:solidFill>
                  <a:srgbClr val="0070C0"/>
                </a:solidFill>
              </a:rPr>
              <a:t>Gut</a:t>
            </a:r>
            <a:r>
              <a:rPr lang="ru-RU" sz="1400" dirty="0" smtClean="0">
                <a:solidFill>
                  <a:srgbClr val="0070C0"/>
                </a:solidFill>
              </a:rPr>
              <a:t>      (указательные)        </a:t>
            </a:r>
          </a:p>
          <a:p>
            <a:r>
              <a:rPr lang="ru-RU" sz="1400" dirty="0" err="1" smtClean="0">
                <a:solidFill>
                  <a:srgbClr val="0070C0"/>
                </a:solidFill>
              </a:rPr>
              <a:t>Und</a:t>
            </a:r>
            <a:r>
              <a:rPr lang="ru-RU" sz="1400" dirty="0" smtClean="0">
                <a:solidFill>
                  <a:srgbClr val="0070C0"/>
                </a:solidFill>
              </a:rPr>
              <a:t> </a:t>
            </a:r>
            <a:r>
              <a:rPr lang="ru-RU" sz="1400" dirty="0" err="1" smtClean="0">
                <a:solidFill>
                  <a:srgbClr val="0070C0"/>
                </a:solidFill>
              </a:rPr>
              <a:t>was</a:t>
            </a:r>
            <a:r>
              <a:rPr lang="ru-RU" sz="1400" dirty="0" smtClean="0">
                <a:solidFill>
                  <a:srgbClr val="0070C0"/>
                </a:solidFill>
              </a:rPr>
              <a:t>?   (большие) </a:t>
            </a:r>
            <a:endParaRPr lang="ru-RU" sz="1400" dirty="0">
              <a:solidFill>
                <a:srgbClr val="0070C0"/>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20688"/>
            <a:ext cx="8229600" cy="1143000"/>
          </a:xfrm>
        </p:spPr>
        <p:txBody>
          <a:bodyPr>
            <a:normAutofit/>
          </a:bodyPr>
          <a:lstStyle/>
          <a:p>
            <a:r>
              <a:rPr lang="ru-RU" sz="4400" b="1" i="1" dirty="0" smtClean="0">
                <a:solidFill>
                  <a:srgbClr val="C00000"/>
                </a:solidFill>
                <a:latin typeface="Times New Roman" pitchFamily="18" charset="0"/>
                <a:cs typeface="Times New Roman" pitchFamily="18" charset="0"/>
              </a:rPr>
              <a:t>    Ролевые игры – пантомимы</a:t>
            </a:r>
            <a:endParaRPr lang="ru-RU" sz="4400" i="1" dirty="0">
              <a:solidFill>
                <a:srgbClr val="C00000"/>
              </a:solidFill>
              <a:latin typeface="Times New Roman" pitchFamily="18" charset="0"/>
              <a:cs typeface="Times New Roman" pitchFamily="18" charset="0"/>
            </a:endParaRPr>
          </a:p>
        </p:txBody>
      </p:sp>
      <p:pic>
        <p:nvPicPr>
          <p:cNvPr id="5" name="Содержимое 4" descr="http://www.waldorfschule.ru/img/2012/urok_angliiskogo_yazyka/big/DSCN3702.JPG"/>
          <p:cNvPicPr>
            <a:picLocks noGrp="1"/>
          </p:cNvPicPr>
          <p:nvPr>
            <p:ph sz="half" idx="1"/>
          </p:nvPr>
        </p:nvPicPr>
        <p:blipFill>
          <a:blip r:embed="rId2" cstate="print"/>
          <a:srcRect/>
          <a:stretch>
            <a:fillRect/>
          </a:stretch>
        </p:blipFill>
        <p:spPr bwMode="auto">
          <a:xfrm>
            <a:off x="457200" y="2132856"/>
            <a:ext cx="4038600" cy="3244800"/>
          </a:xfrm>
          <a:prstGeom prst="rect">
            <a:avLst/>
          </a:prstGeom>
          <a:noFill/>
          <a:ln w="9525">
            <a:noFill/>
            <a:miter lim="800000"/>
            <a:headEnd/>
            <a:tailEnd/>
          </a:ln>
        </p:spPr>
      </p:pic>
      <p:sp>
        <p:nvSpPr>
          <p:cNvPr id="4" name="Содержимое 3"/>
          <p:cNvSpPr>
            <a:spLocks noGrp="1"/>
          </p:cNvSpPr>
          <p:nvPr>
            <p:ph sz="half" idx="2"/>
          </p:nvPr>
        </p:nvSpPr>
        <p:spPr/>
        <p:txBody>
          <a:bodyPr>
            <a:normAutofit/>
          </a:bodyPr>
          <a:lstStyle/>
          <a:p>
            <a:pPr>
              <a:buNone/>
            </a:pPr>
            <a:r>
              <a:rPr lang="ru-RU" dirty="0" smtClean="0"/>
              <a:t>    </a:t>
            </a:r>
            <a:r>
              <a:rPr lang="ru-RU" dirty="0" smtClean="0">
                <a:latin typeface="Times New Roman" pitchFamily="18" charset="0"/>
                <a:cs typeface="Times New Roman" pitchFamily="18" charset="0"/>
              </a:rPr>
              <a:t>Используются как способ развития координации рук, ног и других частей тела. Вызывают положительные эмоции на уроках.</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692696"/>
            <a:ext cx="8229600" cy="1143000"/>
          </a:xfrm>
        </p:spPr>
        <p:txBody>
          <a:bodyPr>
            <a:normAutofit/>
          </a:bodyPr>
          <a:lstStyle/>
          <a:p>
            <a:r>
              <a:rPr lang="ru-RU" sz="4400" b="1" i="1" dirty="0" smtClean="0">
                <a:solidFill>
                  <a:srgbClr val="C00000"/>
                </a:solidFill>
                <a:latin typeface="Times New Roman" pitchFamily="18" charset="0"/>
                <a:cs typeface="Times New Roman" pitchFamily="18" charset="0"/>
              </a:rPr>
              <a:t>      Фонетическая зарядка</a:t>
            </a:r>
            <a:endParaRPr lang="ru-RU" sz="4400"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p:txBody>
          <a:bodyPr/>
          <a:lstStyle/>
          <a:p>
            <a:endParaRPr lang="ru-RU"/>
          </a:p>
        </p:txBody>
      </p:sp>
      <p:sp>
        <p:nvSpPr>
          <p:cNvPr id="4" name="Текст 3"/>
          <p:cNvSpPr>
            <a:spLocks noGrp="1"/>
          </p:cNvSpPr>
          <p:nvPr>
            <p:ph type="body" sz="half" idx="3"/>
          </p:nvPr>
        </p:nvSpPr>
        <p:spPr/>
        <p:txBody>
          <a:bodyPr/>
          <a:lstStyle/>
          <a:p>
            <a:endParaRPr lang="ru-RU"/>
          </a:p>
        </p:txBody>
      </p:sp>
      <p:sp>
        <p:nvSpPr>
          <p:cNvPr id="6" name="Содержимое 5"/>
          <p:cNvSpPr>
            <a:spLocks noGrp="1"/>
          </p:cNvSpPr>
          <p:nvPr>
            <p:ph sz="quarter" idx="4"/>
          </p:nvPr>
        </p:nvSpPr>
        <p:spPr/>
        <p:txBody>
          <a:bodyPr>
            <a:normAutofit fontScale="92500"/>
          </a:bodyPr>
          <a:lstStyle/>
          <a:p>
            <a:pPr>
              <a:buNone/>
            </a:pPr>
            <a:r>
              <a:rPr lang="ru-RU" dirty="0" smtClean="0"/>
              <a:t>    </a:t>
            </a:r>
            <a:r>
              <a:rPr lang="ru-RU" dirty="0" smtClean="0">
                <a:latin typeface="Times New Roman" pitchFamily="18" charset="0"/>
                <a:cs typeface="Times New Roman" pitchFamily="18" charset="0"/>
              </a:rPr>
              <a:t>Этап урока, который помогает переключиться на иностранный язык.  Формы ее разнообразны: устный рассказ преподавателя, хоровое повторение выученных ранее речевых образцов, разучивание пословиц, поговорок, скороговорок, стихотворений. Фонетическая зарядка может быть проведена в форме игры.</a:t>
            </a:r>
          </a:p>
          <a:p>
            <a:endParaRPr lang="ru-RU" dirty="0"/>
          </a:p>
        </p:txBody>
      </p:sp>
      <p:pic>
        <p:nvPicPr>
          <p:cNvPr id="7" name="Содержимое 6" descr="http://hr-portal.ru/img/uch/kak-nauchitsya-pisat-krasivo-bukvy_2.jpg"/>
          <p:cNvPicPr>
            <a:picLocks noGrp="1"/>
          </p:cNvPicPr>
          <p:nvPr>
            <p:ph sz="quarter" idx="2"/>
          </p:nvPr>
        </p:nvPicPr>
        <p:blipFill>
          <a:blip r:embed="rId2" cstate="print"/>
          <a:srcRect l="11686" b="11000"/>
          <a:stretch>
            <a:fillRect/>
          </a:stretch>
        </p:blipFill>
        <p:spPr bwMode="auto">
          <a:xfrm>
            <a:off x="457200" y="2738536"/>
            <a:ext cx="4040188" cy="33986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03648" y="704088"/>
            <a:ext cx="7283152" cy="1143000"/>
          </a:xfrm>
        </p:spPr>
        <p:txBody>
          <a:bodyPr>
            <a:normAutofit/>
          </a:bodyPr>
          <a:lstStyle/>
          <a:p>
            <a:r>
              <a:rPr lang="ru-RU" sz="4400" b="1" i="1" dirty="0" smtClean="0">
                <a:solidFill>
                  <a:srgbClr val="C00000"/>
                </a:solidFill>
                <a:latin typeface="Times New Roman" pitchFamily="18" charset="0"/>
                <a:cs typeface="Times New Roman" pitchFamily="18" charset="0"/>
              </a:rPr>
              <a:t>Дыхательная гимнастика</a:t>
            </a:r>
            <a:r>
              <a:rPr lang="ru-RU" sz="4400" i="1" dirty="0" smtClean="0">
                <a:solidFill>
                  <a:srgbClr val="C00000"/>
                </a:solidFill>
                <a:latin typeface="Times New Roman" pitchFamily="18" charset="0"/>
                <a:cs typeface="Times New Roman" pitchFamily="18" charset="0"/>
              </a:rPr>
              <a:t>    </a:t>
            </a:r>
            <a:endParaRPr lang="ru-RU" sz="4400"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normAutofit lnSpcReduction="10000"/>
          </a:bodyPr>
          <a:lstStyle/>
          <a:p>
            <a:pPr>
              <a:buNone/>
            </a:pPr>
            <a:r>
              <a:rPr lang="ru-RU" dirty="0" smtClean="0">
                <a:latin typeface="Times New Roman" pitchFamily="18" charset="0"/>
                <a:cs typeface="Times New Roman" pitchFamily="18" charset="0"/>
              </a:rPr>
              <a:t>   От дыхания зависит нормальное снабжение крови кислородом, а также ритм работы сердца и циркуляция крови в организме. Даже незначительный недостаток кислорода снижает работоспособность мозга, нередко вызывает головную боль. Дыхание через левую ноздрю активизирует работу правого полушария головного мозга, дыхание через правую ноздрю активизирует работу левого полушария, что способствует решению рациональных задач. Упражнение проводится по команде: «Atmen ein! Atmen aus!». (Вдох – пауза, выдох – пауза).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229600" cy="1143000"/>
          </a:xfrm>
        </p:spPr>
        <p:txBody>
          <a:bodyPr>
            <a:normAutofit/>
          </a:bodyPr>
          <a:lstStyle/>
          <a:p>
            <a:r>
              <a:rPr lang="ru-RU" sz="4400" b="1" i="1" dirty="0" smtClean="0">
                <a:solidFill>
                  <a:srgbClr val="C00000"/>
                </a:solidFill>
                <a:latin typeface="Times New Roman" pitchFamily="18" charset="0"/>
                <a:cs typeface="Times New Roman" pitchFamily="18" charset="0"/>
              </a:rPr>
              <a:t>      Гимнастика для глаз</a:t>
            </a:r>
            <a:r>
              <a:rPr lang="ru-RU" sz="4400" i="1" dirty="0" smtClean="0">
                <a:solidFill>
                  <a:srgbClr val="C00000"/>
                </a:solidFill>
                <a:latin typeface="Times New Roman" pitchFamily="18" charset="0"/>
                <a:cs typeface="Times New Roman" pitchFamily="18" charset="0"/>
              </a:rPr>
              <a:t> </a:t>
            </a:r>
            <a:endParaRPr lang="ru-RU" sz="4400"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420888"/>
            <a:ext cx="8229600" cy="3903712"/>
          </a:xfrm>
        </p:spPr>
        <p:txBody>
          <a:bodyPr>
            <a:normAutofit/>
          </a:bodyPr>
          <a:lstStyle/>
          <a:p>
            <a:r>
              <a:rPr lang="ru-RU" dirty="0" smtClean="0">
                <a:latin typeface="Times New Roman" pitchFamily="18" charset="0"/>
                <a:cs typeface="Times New Roman" pitchFamily="18" charset="0"/>
              </a:rPr>
              <a:t>глаза ребенка выполняют значительную зрительную работу. Для профилактики включаю в свои уроки специальные упражнения для глаз </a:t>
            </a:r>
          </a:p>
          <a:p>
            <a:r>
              <a:rPr lang="ru-RU" dirty="0" smtClean="0">
                <a:latin typeface="Times New Roman" pitchFamily="18" charset="0"/>
                <a:cs typeface="Times New Roman" pitchFamily="18" charset="0"/>
              </a:rPr>
              <a:t>закройте глаза и считайте до 10</a:t>
            </a:r>
          </a:p>
          <a:p>
            <a:r>
              <a:rPr lang="ru-RU" dirty="0" smtClean="0">
                <a:latin typeface="Times New Roman" pitchFamily="18" charset="0"/>
                <a:cs typeface="Times New Roman" pitchFamily="18" charset="0"/>
              </a:rPr>
              <a:t>с закрытыми глазами они прислушиваются к звукам на улице, затем в классе, в коридоре. Упражнение «</a:t>
            </a:r>
            <a:r>
              <a:rPr lang="ru-RU" dirty="0" err="1" smtClean="0">
                <a:latin typeface="Times New Roman" pitchFamily="18" charset="0"/>
                <a:cs typeface="Times New Roman" pitchFamily="18" charset="0"/>
              </a:rPr>
              <a:t>Stille</a:t>
            </a:r>
            <a:r>
              <a:rPr lang="ru-RU" dirty="0" smtClean="0">
                <a:latin typeface="Times New Roman" pitchFamily="18" charset="0"/>
                <a:cs typeface="Times New Roman" pitchFamily="18" charset="0"/>
              </a:rPr>
              <a:t>» помогает развивать умение учащихся слушать </a:t>
            </a:r>
            <a:endParaRPr lang="ru-RU" dirty="0">
              <a:latin typeface="Times New Roman" pitchFamily="18" charset="0"/>
              <a:cs typeface="Times New Roman" pitchFamily="18" charset="0"/>
            </a:endParaRPr>
          </a:p>
        </p:txBody>
      </p:sp>
      <p:pic>
        <p:nvPicPr>
          <p:cNvPr id="4" name="Рисунок 3" descr="http://zorsokol.ru/wp-content/uploads/2014/03/ispravit1.jpg"/>
          <p:cNvPicPr/>
          <p:nvPr/>
        </p:nvPicPr>
        <p:blipFill>
          <a:blip r:embed="rId2" cstate="print"/>
          <a:srcRect r="10206"/>
          <a:stretch>
            <a:fillRect/>
          </a:stretch>
        </p:blipFill>
        <p:spPr bwMode="auto">
          <a:xfrm>
            <a:off x="7020273" y="980729"/>
            <a:ext cx="1440160" cy="115212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386610"/>
          </a:xfrm>
        </p:spPr>
        <p:txBody>
          <a:bodyPr>
            <a:normAutofit/>
          </a:bodyPr>
          <a:lstStyle/>
          <a:p>
            <a:pPr algn="ctr"/>
            <a:r>
              <a:rPr lang="ru-RU" i="1" dirty="0">
                <a:solidFill>
                  <a:srgbClr val="FF0000"/>
                </a:solidFill>
                <a:latin typeface="Times New Roman" pitchFamily="18" charset="0"/>
                <a:cs typeface="Times New Roman" pitchFamily="18" charset="0"/>
              </a:rPr>
              <a:t>«</a:t>
            </a:r>
            <a:r>
              <a:rPr lang="ru-RU" b="1" i="1" dirty="0">
                <a:solidFill>
                  <a:srgbClr val="FF0000"/>
                </a:solidFill>
                <a:latin typeface="Times New Roman" pitchFamily="18" charset="0"/>
                <a:cs typeface="Times New Roman" pitchFamily="18" charset="0"/>
              </a:rPr>
              <a:t>Единственная красота, которую я знаю - это здоровье</a:t>
            </a:r>
            <a:r>
              <a:rPr lang="ru-RU" b="1" i="1" dirty="0" smtClean="0">
                <a:solidFill>
                  <a:srgbClr val="FF0000"/>
                </a:solidFill>
                <a:latin typeface="Times New Roman" pitchFamily="18" charset="0"/>
                <a:cs typeface="Times New Roman" pitchFamily="18" charset="0"/>
              </a:rPr>
              <a:t>»</a:t>
            </a:r>
            <a:r>
              <a:rPr lang="ru-RU" b="1" dirty="0"/>
              <a:t/>
            </a:r>
            <a:br>
              <a:rPr lang="ru-RU" b="1" dirty="0"/>
            </a:br>
            <a:r>
              <a:rPr lang="ru-RU" b="1" i="1" dirty="0"/>
              <a:t>                                                                    </a:t>
            </a:r>
            <a:r>
              <a:rPr lang="ru-RU" b="1" i="1" dirty="0" smtClean="0"/>
              <a:t>    </a:t>
            </a:r>
            <a:r>
              <a:rPr lang="ru-RU" sz="3600" i="1" dirty="0" smtClean="0">
                <a:solidFill>
                  <a:srgbClr val="0070C0"/>
                </a:solidFill>
              </a:rPr>
              <a:t>Генрих </a:t>
            </a:r>
            <a:r>
              <a:rPr lang="ru-RU" sz="3600" i="1" dirty="0">
                <a:solidFill>
                  <a:srgbClr val="0070C0"/>
                </a:solidFill>
              </a:rPr>
              <a:t>Гейне</a:t>
            </a:r>
            <a:endParaRPr lang="ru-RU" sz="3600" dirty="0">
              <a:solidFill>
                <a:srgbClr val="0070C0"/>
              </a:solidFill>
            </a:endParaRPr>
          </a:p>
        </p:txBody>
      </p:sp>
      <p:sp>
        <p:nvSpPr>
          <p:cNvPr id="3" name="Содержимое 2"/>
          <p:cNvSpPr>
            <a:spLocks noGrp="1"/>
          </p:cNvSpPr>
          <p:nvPr>
            <p:ph idx="1"/>
          </p:nvPr>
        </p:nvSpPr>
        <p:spPr>
          <a:xfrm>
            <a:off x="457200" y="836712"/>
            <a:ext cx="8229600" cy="45719"/>
          </a:xfrm>
        </p:spPr>
        <p:txBody>
          <a:bodyPr>
            <a:normAutofit fontScale="25000" lnSpcReduction="20000"/>
          </a:bodyPr>
          <a:lstStyle/>
          <a:p>
            <a:endParaRPr lang="ru-R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31640" y="692696"/>
            <a:ext cx="7365504" cy="1143000"/>
          </a:xfrm>
        </p:spPr>
        <p:txBody>
          <a:bodyPr/>
          <a:lstStyle/>
          <a:p>
            <a:r>
              <a:rPr lang="ru-RU" sz="4400" b="1" i="1" dirty="0" smtClean="0">
                <a:solidFill>
                  <a:srgbClr val="C00000"/>
                </a:solidFill>
                <a:latin typeface="Times New Roman" pitchFamily="18" charset="0"/>
                <a:cs typeface="Times New Roman" pitchFamily="18" charset="0"/>
              </a:rPr>
              <a:t>Результативность</a:t>
            </a:r>
            <a:r>
              <a:rPr lang="ru-RU" b="1" i="1" dirty="0" smtClean="0"/>
              <a:t> </a:t>
            </a:r>
            <a:endParaRPr lang="ru-RU" b="1" i="1" dirty="0"/>
          </a:p>
        </p:txBody>
      </p:sp>
      <p:sp>
        <p:nvSpPr>
          <p:cNvPr id="3" name="Содержимое 2"/>
          <p:cNvSpPr>
            <a:spLocks noGrp="1"/>
          </p:cNvSpPr>
          <p:nvPr>
            <p:ph idx="1"/>
          </p:nvPr>
        </p:nvSpPr>
        <p:spPr/>
        <p:txBody>
          <a:bodyPr>
            <a:normAutofit/>
          </a:bodyPr>
          <a:lstStyle/>
          <a:p>
            <a:pPr lvl="2">
              <a:buNone/>
            </a:pPr>
            <a:r>
              <a:rPr lang="ru-RU" sz="2400" dirty="0" smtClean="0">
                <a:latin typeface="Times New Roman" pitchFamily="18" charset="0"/>
                <a:ea typeface="Times New Roman" pitchFamily="18" charset="0"/>
                <a:cs typeface="Times New Roman" pitchFamily="18" charset="0"/>
              </a:rPr>
              <a:t>   Здоровый ученик с удовольствием включается во все виды деятельности, он жизнерадостен, оптимистичен, открыт в общении со сверстниками и педагогами. </a:t>
            </a:r>
            <a:r>
              <a:rPr lang="ru-RU" sz="2400" dirty="0" smtClean="0">
                <a:latin typeface="Times New Roman" pitchFamily="18" charset="0"/>
                <a:cs typeface="Times New Roman" pitchFamily="18" charset="0"/>
              </a:rPr>
              <a:t>Использование  здоровьесберегающей технологии на уроке иностранного языка с учетом умственной деятельности приводит к достижению высокой эффективности занятия, возрастает удовлетворенность ребят полученными знаниями, повышается качество образования по предмету, укрепляется и сохраняется здоровье школьников.</a:t>
            </a:r>
          </a:p>
          <a:p>
            <a:pPr lvl="2"/>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endParaRPr lang="ru-RU" sz="4400" i="1" dirty="0">
              <a:solidFill>
                <a:srgbClr val="00B0F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a:r>
            <a:br>
              <a:rPr lang="ru-RU" dirty="0" smtClean="0"/>
            </a:br>
            <a:r>
              <a:rPr lang="ru-RU" sz="3200" b="1" i="1" dirty="0" smtClean="0">
                <a:solidFill>
                  <a:srgbClr val="C00000"/>
                </a:solidFill>
              </a:rPr>
              <a:t>«</a:t>
            </a:r>
            <a:r>
              <a:rPr lang="ru-RU" sz="3200" b="1" i="1" dirty="0" smtClean="0">
                <a:solidFill>
                  <a:srgbClr val="C00000"/>
                </a:solidFill>
                <a:latin typeface="Times New Roman" pitchFamily="18" charset="0"/>
                <a:cs typeface="Times New Roman" pitchFamily="18" charset="0"/>
              </a:rPr>
              <a:t>Чтобы сделать ребёнка умным и рассудительным, сделайте его крепким и здоровым».</a:t>
            </a:r>
          </a:p>
          <a:p>
            <a:pPr>
              <a:buNone/>
            </a:pPr>
            <a:r>
              <a:rPr lang="ru-RU" sz="3200" dirty="0" smtClean="0"/>
              <a:t>                                 Ж.Ж. Руссо</a:t>
            </a:r>
            <a:endParaRPr lang="ru-RU" sz="3200" dirty="0">
              <a:solidFill>
                <a:srgbClr val="C00000"/>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i="1" dirty="0" smtClean="0">
                <a:solidFill>
                  <a:srgbClr val="C00000"/>
                </a:solidFill>
                <a:latin typeface="Times New Roman" pitchFamily="18" charset="0"/>
                <a:cs typeface="Times New Roman" pitchFamily="18" charset="0"/>
              </a:rPr>
              <a:t>Источники используемые при подготовки презентации</a:t>
            </a:r>
            <a:endParaRPr lang="ru-RU" sz="2800" i="1" dirty="0">
              <a:solidFill>
                <a:srgbClr val="C00000"/>
              </a:solidFill>
              <a:latin typeface="Times New Roman" pitchFamily="18" charset="0"/>
              <a:cs typeface="Times New Roman" pitchFamily="18" charset="0"/>
            </a:endParaRPr>
          </a:p>
        </p:txBody>
      </p:sp>
      <p:sp>
        <p:nvSpPr>
          <p:cNvPr id="3" name="Объект 2"/>
          <p:cNvSpPr>
            <a:spLocks noGrp="1"/>
          </p:cNvSpPr>
          <p:nvPr>
            <p:ph idx="1"/>
          </p:nvPr>
        </p:nvSpPr>
        <p:spPr/>
        <p:txBody>
          <a:bodyPr>
            <a:normAutofit/>
          </a:bodyPr>
          <a:lstStyle/>
          <a:p>
            <a:r>
              <a:rPr lang="en-US" sz="2000" dirty="0">
                <a:latin typeface="Times New Roman" pitchFamily="18" charset="0"/>
                <a:cs typeface="Times New Roman" pitchFamily="18" charset="0"/>
              </a:rPr>
              <a:t>n</a:t>
            </a:r>
            <a:r>
              <a:rPr lang="en-US" sz="2000" dirty="0" smtClean="0">
                <a:latin typeface="Times New Roman" pitchFamily="18" charset="0"/>
                <a:cs typeface="Times New Roman" pitchFamily="18" charset="0"/>
              </a:rPr>
              <a:t>spoetal.ru</a:t>
            </a:r>
          </a:p>
          <a:p>
            <a:r>
              <a:rPr lang="en-US" sz="2000" dirty="0">
                <a:latin typeface="Times New Roman" pitchFamily="18" charset="0"/>
                <a:cs typeface="Times New Roman" pitchFamily="18" charset="0"/>
              </a:rPr>
              <a:t>m</a:t>
            </a:r>
            <a:r>
              <a:rPr lang="en-US" sz="2000" dirty="0" smtClean="0">
                <a:latin typeface="Times New Roman" pitchFamily="18" charset="0"/>
                <a:cs typeface="Times New Roman" pitchFamily="18" charset="0"/>
              </a:rPr>
              <a:t>ultiurur.ru</a:t>
            </a:r>
          </a:p>
          <a:p>
            <a:r>
              <a:rPr lang="en-US" sz="2000" dirty="0">
                <a:latin typeface="Times New Roman" pitchFamily="18" charset="0"/>
                <a:cs typeface="Times New Roman" pitchFamily="18" charset="0"/>
              </a:rPr>
              <a:t>o</a:t>
            </a:r>
            <a:r>
              <a:rPr lang="en-US" sz="2000" dirty="0" smtClean="0">
                <a:latin typeface="Times New Roman" pitchFamily="18" charset="0"/>
                <a:cs typeface="Times New Roman" pitchFamily="18" charset="0"/>
              </a:rPr>
              <a:t>pen-lesson.net</a:t>
            </a:r>
          </a:p>
          <a:p>
            <a:r>
              <a:rPr lang="en-US" sz="2000" dirty="0">
                <a:latin typeface="Times New Roman" pitchFamily="18" charset="0"/>
                <a:cs typeface="Times New Roman" pitchFamily="18" charset="0"/>
              </a:rPr>
              <a:t>i</a:t>
            </a:r>
            <a:r>
              <a:rPr lang="en-US" sz="2000" dirty="0" smtClean="0">
                <a:latin typeface="Times New Roman" pitchFamily="18" charset="0"/>
                <a:cs typeface="Times New Roman" pitchFamily="18" charset="0"/>
              </a:rPr>
              <a:t>ntel-akademy.ru</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77863626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692696"/>
            <a:ext cx="7581528" cy="1143000"/>
          </a:xfrm>
        </p:spPr>
        <p:txBody>
          <a:bodyPr>
            <a:normAutofit/>
          </a:bodyPr>
          <a:lstStyle/>
          <a:p>
            <a:r>
              <a:rPr lang="ru-RU" sz="4800" b="1" dirty="0" smtClean="0">
                <a:solidFill>
                  <a:srgbClr val="C00000"/>
                </a:solidFill>
              </a:rPr>
              <a:t>СПАСИБО ЗА ВНИМАНИЕ!   </a:t>
            </a:r>
            <a:endParaRPr lang="ru-RU" sz="4800" b="1" dirty="0">
              <a:solidFill>
                <a:srgbClr val="C00000"/>
              </a:solidFill>
            </a:endParaRPr>
          </a:p>
        </p:txBody>
      </p:sp>
      <p:pic>
        <p:nvPicPr>
          <p:cNvPr id="4" name="Содержимое 3" descr="https://avatars.mds.yandex.net/get-pdb/245485/310bc648-af89-4650-aee0-cc3fff6595c8/orig"/>
          <p:cNvPicPr>
            <a:picLocks noGrp="1"/>
          </p:cNvPicPr>
          <p:nvPr>
            <p:ph idx="1"/>
          </p:nvPr>
        </p:nvPicPr>
        <p:blipFill>
          <a:blip r:embed="rId2" cstate="print"/>
          <a:srcRect/>
          <a:stretch>
            <a:fillRect/>
          </a:stretch>
        </p:blipFill>
        <p:spPr bwMode="auto">
          <a:xfrm>
            <a:off x="1475656" y="2132856"/>
            <a:ext cx="5256584" cy="403244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835696" y="620688"/>
            <a:ext cx="6851104" cy="1226400"/>
          </a:xfrm>
        </p:spPr>
        <p:txBody>
          <a:bodyPr>
            <a:normAutofit fontScale="90000"/>
          </a:bodyPr>
          <a:lstStyle/>
          <a:p>
            <a:r>
              <a:rPr lang="ru-RU" sz="4400" b="1" i="1" dirty="0" err="1" smtClean="0">
                <a:solidFill>
                  <a:srgbClr val="C00000"/>
                </a:solidFill>
                <a:latin typeface="Times New Roman" pitchFamily="18" charset="0"/>
                <a:cs typeface="Times New Roman" pitchFamily="18" charset="0"/>
              </a:rPr>
              <a:t>Здоровьесберегающая</a:t>
            </a:r>
            <a:r>
              <a:rPr lang="ru-RU" sz="4400" b="1" i="1" dirty="0" smtClean="0">
                <a:solidFill>
                  <a:srgbClr val="C00000"/>
                </a:solidFill>
                <a:latin typeface="Times New Roman" pitchFamily="18" charset="0"/>
                <a:cs typeface="Times New Roman" pitchFamily="18" charset="0"/>
              </a:rPr>
              <a:t> технология</a:t>
            </a:r>
            <a:endParaRPr lang="ru-RU" sz="44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492896"/>
            <a:ext cx="8229600" cy="3831704"/>
          </a:xfrm>
        </p:spPr>
        <p:txBody>
          <a:bodyPr/>
          <a:lstStyle/>
          <a:p>
            <a:pPr>
              <a:buNone/>
            </a:pPr>
            <a:r>
              <a:rPr lang="ru-RU" dirty="0" smtClean="0"/>
              <a:t>   </a:t>
            </a:r>
            <a:r>
              <a:rPr lang="ru-RU" dirty="0" smtClean="0">
                <a:latin typeface="Times New Roman" pitchFamily="18" charset="0"/>
                <a:cs typeface="Times New Roman" pitchFamily="18" charset="0"/>
              </a:rPr>
              <a:t>Система мер, включающая взаимосвязь и взаимодействие всех факторов образовательной среды, направленных на сохранение здоровья ребенка на всех этапах его обучения и развития.</a:t>
            </a:r>
            <a:endParaRPr lang="ru-RU"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23728" y="704088"/>
            <a:ext cx="6563072" cy="1143000"/>
          </a:xfrm>
        </p:spPr>
        <p:txBody>
          <a:bodyPr/>
          <a:lstStyle/>
          <a:p>
            <a:r>
              <a:rPr lang="ru-RU" dirty="0" smtClean="0"/>
              <a:t> </a:t>
            </a:r>
            <a:r>
              <a:rPr lang="ru-RU" sz="4400" b="1" i="1" dirty="0" smtClean="0">
                <a:solidFill>
                  <a:srgbClr val="C00000"/>
                </a:solidFill>
                <a:latin typeface="Times New Roman" pitchFamily="18" charset="0"/>
                <a:cs typeface="Times New Roman" pitchFamily="18" charset="0"/>
              </a:rPr>
              <a:t>Актуальность</a:t>
            </a:r>
            <a:endParaRPr lang="ru-RU" sz="44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p:txBody>
          <a:bodyPr/>
          <a:lstStyle/>
          <a:p>
            <a:pPr>
              <a:buNone/>
            </a:pPr>
            <a:r>
              <a:rPr lang="ru-RU" dirty="0" smtClean="0"/>
              <a:t>   </a:t>
            </a:r>
            <a:r>
              <a:rPr lang="ru-RU" dirty="0" smtClean="0">
                <a:latin typeface="Times New Roman" pitchFamily="18" charset="0"/>
                <a:cs typeface="Times New Roman" pitchFamily="18" charset="0"/>
              </a:rPr>
              <a:t>Обусловлена потребностью человека, общества и государства в здоровьезберегающем образовании. Одной из приоритетных задач реформирования системы образования становится сегодня сбережение и укрепление здоровья учащихся, формирования у них ценности здоровья, здорового образа жизни, выбора образовательных технологий, адекватных возрасту, устраняющие перегрузки, и сохраняющих здоровье школьников.</a:t>
            </a:r>
            <a:endParaRPr lang="ru-RU"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836712"/>
            <a:ext cx="8229600" cy="1143000"/>
          </a:xfrm>
        </p:spPr>
        <p:txBody>
          <a:bodyPr>
            <a:normAutofit/>
          </a:bodyPr>
          <a:lstStyle/>
          <a:p>
            <a:r>
              <a:rPr lang="ru-RU" sz="4400" b="1" i="1" dirty="0" smtClean="0">
                <a:solidFill>
                  <a:srgbClr val="C00000"/>
                </a:solidFill>
                <a:latin typeface="Times New Roman" pitchFamily="18" charset="0"/>
                <a:cs typeface="Times New Roman" pitchFamily="18" charset="0"/>
              </a:rPr>
              <a:t>       Объект исследования:</a:t>
            </a:r>
            <a:endParaRPr lang="ru-RU" sz="4400"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636912"/>
            <a:ext cx="8229600" cy="3687688"/>
          </a:xfrm>
        </p:spPr>
        <p:txBody>
          <a:bodyPr/>
          <a:lstStyle/>
          <a:p>
            <a:pPr>
              <a:buNone/>
            </a:pPr>
            <a:r>
              <a:rPr lang="ru-RU" dirty="0" smtClean="0"/>
              <a:t>            </a:t>
            </a:r>
            <a:r>
              <a:rPr lang="ru-RU" dirty="0" smtClean="0">
                <a:latin typeface="Times New Roman" pitchFamily="18" charset="0"/>
                <a:cs typeface="Times New Roman" pitchFamily="18" charset="0"/>
              </a:rPr>
              <a:t>организация процесса обучения </a:t>
            </a:r>
          </a:p>
          <a:p>
            <a:pPr>
              <a:buNone/>
            </a:pPr>
            <a:r>
              <a:rPr lang="ru-RU" dirty="0" smtClean="0">
                <a:latin typeface="Times New Roman" pitchFamily="18" charset="0"/>
                <a:cs typeface="Times New Roman" pitchFamily="18" charset="0"/>
              </a:rPr>
              <a:t>            иностранного языка в школе на основе </a:t>
            </a:r>
          </a:p>
          <a:p>
            <a:pPr>
              <a:buNone/>
            </a:pPr>
            <a:r>
              <a:rPr lang="ru-RU" dirty="0" smtClean="0">
                <a:latin typeface="Times New Roman" pitchFamily="18" charset="0"/>
                <a:cs typeface="Times New Roman" pitchFamily="18" charset="0"/>
              </a:rPr>
              <a:t>            здоровьесберегающей технологии.</a:t>
            </a:r>
          </a:p>
          <a:p>
            <a:pPr>
              <a:buNone/>
            </a:pPr>
            <a:endParaRPr lang="ru-RU"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4400" b="1" i="1" dirty="0" smtClean="0">
                <a:solidFill>
                  <a:srgbClr val="C00000"/>
                </a:solidFill>
                <a:latin typeface="Times New Roman" pitchFamily="18" charset="0"/>
                <a:cs typeface="Times New Roman" pitchFamily="18" charset="0"/>
              </a:rPr>
              <a:t>      Гипотеза исследования:  </a:t>
            </a:r>
            <a:endParaRPr lang="ru-RU" sz="44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636912"/>
            <a:ext cx="8229600" cy="3687688"/>
          </a:xfrm>
        </p:spPr>
        <p:txBody>
          <a:bodyPr>
            <a:normAutofit/>
          </a:bodyPr>
          <a:lstStyle/>
          <a:p>
            <a:pPr>
              <a:buNone/>
            </a:pPr>
            <a:r>
              <a:rPr lang="ru-RU" dirty="0" smtClean="0">
                <a:latin typeface="Times New Roman" pitchFamily="18" charset="0"/>
                <a:cs typeface="Times New Roman" pitchFamily="18" charset="0"/>
              </a:rPr>
              <a:t>   создание оптимальных условий: гуманизация содержания урока, целесообразные формы организации учебного процесса, эффективные методы обучения, разнообразные виды поддержки ученика, право свободного выбора, комфортная  среда.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27584" y="620688"/>
            <a:ext cx="8157592" cy="1728192"/>
          </a:xfrm>
        </p:spPr>
        <p:txBody>
          <a:bodyPr>
            <a:noAutofit/>
          </a:bodyPr>
          <a:lstStyle/>
          <a:p>
            <a:r>
              <a:rPr lang="ru-RU" sz="4400" b="1" i="1" dirty="0" smtClean="0">
                <a:solidFill>
                  <a:srgbClr val="C00000"/>
                </a:solidFill>
                <a:latin typeface="Times New Roman" pitchFamily="18" charset="0"/>
                <a:cs typeface="Times New Roman" pitchFamily="18" charset="0"/>
              </a:rPr>
              <a:t>Сущность здоровьесберегающей</a:t>
            </a:r>
            <a:r>
              <a:rPr lang="ru-RU" sz="4400" b="1" i="1" dirty="0" smtClean="0">
                <a:solidFill>
                  <a:srgbClr val="0070C0"/>
                </a:solidFill>
                <a:latin typeface="Times New Roman" pitchFamily="18" charset="0"/>
                <a:cs typeface="Times New Roman" pitchFamily="18" charset="0"/>
              </a:rPr>
              <a:t> </a:t>
            </a:r>
            <a:r>
              <a:rPr lang="ru-RU" sz="4400" b="1" i="1" dirty="0" smtClean="0">
                <a:solidFill>
                  <a:srgbClr val="C00000"/>
                </a:solidFill>
                <a:latin typeface="Times New Roman" pitchFamily="18" charset="0"/>
                <a:cs typeface="Times New Roman" pitchFamily="18" charset="0"/>
              </a:rPr>
              <a:t>технологии:</a:t>
            </a:r>
            <a:endParaRPr lang="ru-RU" sz="4400" b="1"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636912"/>
            <a:ext cx="8229600" cy="3687688"/>
          </a:xfrm>
        </p:spPr>
        <p:txBody>
          <a:bodyPr>
            <a:normAutofit/>
          </a:bodyPr>
          <a:lstStyle/>
          <a:p>
            <a:pPr>
              <a:buNone/>
            </a:pPr>
            <a:r>
              <a:rPr lang="ru-RU" sz="2400" dirty="0" smtClean="0">
                <a:latin typeface="Times New Roman" pitchFamily="18" charset="0"/>
                <a:cs typeface="Times New Roman" pitchFamily="18" charset="0"/>
              </a:rPr>
              <a:t>    совокупность педагогических, психологических и медицинских воздействий, направленных на защиту и обеспечение здоровья, формирование ценного отношения к своему здоровью. </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764704"/>
            <a:ext cx="8229600" cy="1296144"/>
          </a:xfrm>
        </p:spPr>
        <p:txBody>
          <a:bodyPr>
            <a:noAutofit/>
          </a:bodyPr>
          <a:lstStyle/>
          <a:p>
            <a:r>
              <a:rPr lang="ru-RU" sz="4000" b="1" i="1" dirty="0" smtClean="0">
                <a:solidFill>
                  <a:srgbClr val="C00000"/>
                </a:solidFill>
                <a:latin typeface="Times New Roman" pitchFamily="18" charset="0"/>
                <a:cs typeface="Times New Roman" pitchFamily="18" charset="0"/>
              </a:rPr>
              <a:t>Реализация здоровьесберегающей технологии  различными приемами</a:t>
            </a:r>
            <a:endParaRPr lang="ru-RU" sz="4000" b="1" i="1" dirty="0">
              <a:solidFill>
                <a:srgbClr val="C00000"/>
              </a:solidFill>
              <a:latin typeface="Times New Roman" pitchFamily="18" charset="0"/>
              <a:cs typeface="Times New Roman" pitchFamily="18" charset="0"/>
            </a:endParaRPr>
          </a:p>
        </p:txBody>
      </p:sp>
      <p:sp>
        <p:nvSpPr>
          <p:cNvPr id="3" name="Текст 2"/>
          <p:cNvSpPr>
            <a:spLocks noGrp="1"/>
          </p:cNvSpPr>
          <p:nvPr>
            <p:ph type="body" idx="1"/>
          </p:nvPr>
        </p:nvSpPr>
        <p:spPr>
          <a:xfrm>
            <a:off x="457200" y="1855248"/>
            <a:ext cx="3898776" cy="421624"/>
          </a:xfrm>
        </p:spPr>
        <p:txBody>
          <a:bodyPr/>
          <a:lstStyle/>
          <a:p>
            <a:endParaRPr lang="ru-RU" dirty="0"/>
          </a:p>
        </p:txBody>
      </p:sp>
      <p:sp>
        <p:nvSpPr>
          <p:cNvPr id="5" name="Текст 4"/>
          <p:cNvSpPr>
            <a:spLocks noGrp="1"/>
          </p:cNvSpPr>
          <p:nvPr>
            <p:ph type="body" sz="half" idx="3"/>
          </p:nvPr>
        </p:nvSpPr>
        <p:spPr/>
        <p:txBody>
          <a:bodyPr/>
          <a:lstStyle/>
          <a:p>
            <a:endParaRPr lang="ru-RU" dirty="0"/>
          </a:p>
        </p:txBody>
      </p:sp>
      <p:sp>
        <p:nvSpPr>
          <p:cNvPr id="4" name="Содержимое 3"/>
          <p:cNvSpPr>
            <a:spLocks noGrp="1"/>
          </p:cNvSpPr>
          <p:nvPr>
            <p:ph sz="quarter" idx="2"/>
          </p:nvPr>
        </p:nvSpPr>
        <p:spPr>
          <a:xfrm>
            <a:off x="457200" y="2564904"/>
            <a:ext cx="4040188" cy="3795416"/>
          </a:xfrm>
        </p:spPr>
        <p:txBody>
          <a:bodyPr/>
          <a:lstStyle/>
          <a:p>
            <a:pPr>
              <a:buNone/>
            </a:pPr>
            <a:r>
              <a:rPr lang="ru-RU" sz="2400" dirty="0" smtClean="0">
                <a:solidFill>
                  <a:srgbClr val="0070C0"/>
                </a:solidFill>
                <a:latin typeface="Times New Roman" pitchFamily="18" charset="0"/>
                <a:cs typeface="Times New Roman" pitchFamily="18" charset="0"/>
              </a:rPr>
              <a:t>             Общие:</a:t>
            </a:r>
            <a:r>
              <a:rPr lang="ru-RU" dirty="0" smtClean="0">
                <a:latin typeface="Times New Roman" pitchFamily="18" charset="0"/>
                <a:cs typeface="Times New Roman" pitchFamily="18" charset="0"/>
              </a:rPr>
              <a:t> </a:t>
            </a:r>
          </a:p>
          <a:p>
            <a:r>
              <a:rPr lang="ru-RU" dirty="0" smtClean="0">
                <a:latin typeface="Times New Roman" pitchFamily="18" charset="0"/>
                <a:cs typeface="Times New Roman" pitchFamily="18" charset="0"/>
              </a:rPr>
              <a:t>смена видов деятельности, игровые приемы, разрядки, физкультминутки.</a:t>
            </a:r>
            <a:endParaRPr lang="ru-RU" dirty="0">
              <a:latin typeface="Times New Roman" pitchFamily="18" charset="0"/>
              <a:cs typeface="Times New Roman" pitchFamily="18" charset="0"/>
            </a:endParaRPr>
          </a:p>
        </p:txBody>
      </p:sp>
      <p:sp>
        <p:nvSpPr>
          <p:cNvPr id="6" name="Содержимое 5"/>
          <p:cNvSpPr>
            <a:spLocks noGrp="1"/>
          </p:cNvSpPr>
          <p:nvPr>
            <p:ph sz="quarter" idx="4"/>
          </p:nvPr>
        </p:nvSpPr>
        <p:spPr>
          <a:xfrm>
            <a:off x="4645025" y="2564904"/>
            <a:ext cx="4041775" cy="3795416"/>
          </a:xfrm>
        </p:spPr>
        <p:txBody>
          <a:bodyPr>
            <a:normAutofit fontScale="92500" lnSpcReduction="10000"/>
          </a:bodyPr>
          <a:lstStyle/>
          <a:p>
            <a:pPr>
              <a:buNone/>
            </a:pPr>
            <a:r>
              <a:rPr lang="ru-RU" sz="2600" dirty="0" smtClean="0">
                <a:solidFill>
                  <a:srgbClr val="0070C0"/>
                </a:solidFill>
                <a:latin typeface="Times New Roman" pitchFamily="18" charset="0"/>
                <a:cs typeface="Times New Roman" pitchFamily="18" charset="0"/>
              </a:rPr>
              <a:t>          Частные:</a:t>
            </a:r>
          </a:p>
          <a:p>
            <a:r>
              <a:rPr lang="ru-RU" dirty="0" smtClean="0">
                <a:latin typeface="Times New Roman" pitchFamily="18" charset="0"/>
                <a:cs typeface="Times New Roman" pitchFamily="18" charset="0"/>
              </a:rPr>
              <a:t>считалки, рифмовки, песни, фонетические игры, фонетические зарядки, рисунки, карточки разного цвета, игрушки, пальчиковые куклы, кроссворды, загадки, викторины, физкультминутки,                        </a:t>
            </a:r>
          </a:p>
          <a:p>
            <a:r>
              <a:rPr lang="ru-RU" dirty="0" smtClean="0">
                <a:latin typeface="Times New Roman" pitchFamily="18" charset="0"/>
                <a:cs typeface="Times New Roman" pitchFamily="18" charset="0"/>
              </a:rPr>
              <a:t>говорении, ролевые игры, инсценирование, драматизацию, пальчиковые игры, маски, костюмы.</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908720"/>
            <a:ext cx="8291264" cy="1224136"/>
          </a:xfrm>
        </p:spPr>
        <p:txBody>
          <a:bodyPr>
            <a:noAutofit/>
          </a:bodyPr>
          <a:lstStyle/>
          <a:p>
            <a:r>
              <a:rPr lang="ru-RU" sz="4400" b="1" i="1" dirty="0" smtClean="0">
                <a:solidFill>
                  <a:srgbClr val="C00000"/>
                </a:solidFill>
                <a:latin typeface="Times New Roman" pitchFamily="18" charset="0"/>
                <a:cs typeface="Times New Roman" pitchFamily="18" charset="0"/>
              </a:rPr>
              <a:t>        Физкультминутки</a:t>
            </a:r>
            <a:endParaRPr lang="ru-RU" sz="4400" i="1" dirty="0">
              <a:solidFill>
                <a:srgbClr val="C0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2852936"/>
            <a:ext cx="8229600" cy="3471664"/>
          </a:xfrm>
        </p:spPr>
        <p:txBody>
          <a:bodyPr>
            <a:normAutofit fontScale="92500" lnSpcReduction="10000"/>
          </a:bodyPr>
          <a:lstStyle/>
          <a:p>
            <a:r>
              <a:rPr lang="ru-RU" dirty="0" smtClean="0">
                <a:latin typeface="Times New Roman" pitchFamily="18" charset="0"/>
                <a:cs typeface="Times New Roman" pitchFamily="18" charset="0"/>
              </a:rPr>
              <a:t>это несложные физические упражнения, направленные на уменьшение негативного влияния учебной нагрузки, они благотворно влияют на восстановление умственной способности, препятствуют нарастанию утомления, повышают эмоциональный настрой учащихся, снимают статические нагрузки</a:t>
            </a:r>
          </a:p>
          <a:p>
            <a:r>
              <a:rPr lang="ru-RU" dirty="0" smtClean="0">
                <a:latin typeface="Times New Roman" pitchFamily="18" charset="0"/>
                <a:cs typeface="Times New Roman" pitchFamily="18" charset="0"/>
              </a:rPr>
              <a:t>  физиологически обоснованным временем для проведения физкультминутки являются 15 – 20-я минуты урока</a:t>
            </a:r>
          </a:p>
          <a:p>
            <a:r>
              <a:rPr lang="ru-RU" dirty="0" smtClean="0">
                <a:latin typeface="Times New Roman" pitchFamily="18" charset="0"/>
                <a:cs typeface="Times New Roman" pitchFamily="18" charset="0"/>
              </a:rPr>
              <a:t>  длительность физкультминутки составляет 1 – 3 минуты</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1159</TotalTime>
  <Words>766</Words>
  <Application>Microsoft Office PowerPoint</Application>
  <PresentationFormat>Экран (4:3)</PresentationFormat>
  <Paragraphs>68</Paragraphs>
  <Slides>23</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23</vt:i4>
      </vt:variant>
    </vt:vector>
  </HeadingPairs>
  <TitlesOfParts>
    <vt:vector size="24" baseType="lpstr">
      <vt:lpstr>Поток</vt:lpstr>
      <vt:lpstr>Презентация PowerPoint</vt:lpstr>
      <vt:lpstr>«Единственная красота, которую я знаю - это здоровье»                                                                         Генрих Гейне</vt:lpstr>
      <vt:lpstr>Здоровьесберегающая технология</vt:lpstr>
      <vt:lpstr> Актуальность</vt:lpstr>
      <vt:lpstr>       Объект исследования:</vt:lpstr>
      <vt:lpstr>      Гипотеза исследования:  </vt:lpstr>
      <vt:lpstr>Сущность здоровьесберегающей технологии:</vt:lpstr>
      <vt:lpstr>Реализация здоровьесберегающей технологии  различными приемами</vt:lpstr>
      <vt:lpstr>        Физкультминутки</vt:lpstr>
      <vt:lpstr> Танцевальные и музыкальные        физкультминутки</vt:lpstr>
      <vt:lpstr>                    Считалки </vt:lpstr>
      <vt:lpstr>                Рифмовки</vt:lpstr>
      <vt:lpstr>               Песня на уроке </vt:lpstr>
      <vt:lpstr>                        Игра</vt:lpstr>
      <vt:lpstr>         Пальчиковые игры</vt:lpstr>
      <vt:lpstr>    Ролевые игры – пантомимы</vt:lpstr>
      <vt:lpstr>      Фонетическая зарядка</vt:lpstr>
      <vt:lpstr>Дыхательная гимнастика    </vt:lpstr>
      <vt:lpstr>      Гимнастика для глаз </vt:lpstr>
      <vt:lpstr>Результативность </vt:lpstr>
      <vt:lpstr>Презентация PowerPoint</vt:lpstr>
      <vt:lpstr>Источники используемые при подготовки презентации</vt:lpstr>
      <vt:lpstr>СПАСИБО ЗА ВНИМАНИЕ!   </vt:lpstr>
    </vt:vector>
  </TitlesOfParts>
  <Company>Reanimator Extreme Edition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Здоровьесберегающая технология в начальной школе в рамках реализации ФГОС на уроках немецкого языка. </dc:title>
  <dc:creator>User</dc:creator>
  <cp:lastModifiedBy>user</cp:lastModifiedBy>
  <cp:revision>120</cp:revision>
  <dcterms:created xsi:type="dcterms:W3CDTF">2018-02-18T11:34:05Z</dcterms:created>
  <dcterms:modified xsi:type="dcterms:W3CDTF">2023-02-12T07:23:42Z</dcterms:modified>
</cp:coreProperties>
</file>